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0" r:id="rId1"/>
    <p:sldMasterId id="2147483912" r:id="rId2"/>
  </p:sldMasterIdLst>
  <p:notesMasterIdLst>
    <p:notesMasterId r:id="rId48"/>
  </p:notesMasterIdLst>
  <p:handoutMasterIdLst>
    <p:handoutMasterId r:id="rId49"/>
  </p:handoutMasterIdLst>
  <p:sldIdLst>
    <p:sldId id="302" r:id="rId3"/>
    <p:sldId id="258" r:id="rId4"/>
    <p:sldId id="332" r:id="rId5"/>
    <p:sldId id="840" r:id="rId6"/>
    <p:sldId id="847" r:id="rId7"/>
    <p:sldId id="848" r:id="rId8"/>
    <p:sldId id="850" r:id="rId9"/>
    <p:sldId id="851" r:id="rId10"/>
    <p:sldId id="852" r:id="rId11"/>
    <p:sldId id="853" r:id="rId12"/>
    <p:sldId id="854" r:id="rId13"/>
    <p:sldId id="855" r:id="rId14"/>
    <p:sldId id="856" r:id="rId15"/>
    <p:sldId id="857" r:id="rId16"/>
    <p:sldId id="858" r:id="rId17"/>
    <p:sldId id="859" r:id="rId18"/>
    <p:sldId id="860" r:id="rId19"/>
    <p:sldId id="861" r:id="rId20"/>
    <p:sldId id="862" r:id="rId21"/>
    <p:sldId id="863" r:id="rId22"/>
    <p:sldId id="865" r:id="rId23"/>
    <p:sldId id="866" r:id="rId24"/>
    <p:sldId id="867" r:id="rId25"/>
    <p:sldId id="868" r:id="rId26"/>
    <p:sldId id="869" r:id="rId27"/>
    <p:sldId id="870" r:id="rId28"/>
    <p:sldId id="871" r:id="rId29"/>
    <p:sldId id="872" r:id="rId30"/>
    <p:sldId id="874" r:id="rId31"/>
    <p:sldId id="875" r:id="rId32"/>
    <p:sldId id="876" r:id="rId33"/>
    <p:sldId id="877" r:id="rId34"/>
    <p:sldId id="878" r:id="rId35"/>
    <p:sldId id="879" r:id="rId36"/>
    <p:sldId id="880" r:id="rId37"/>
    <p:sldId id="881" r:id="rId38"/>
    <p:sldId id="882" r:id="rId39"/>
    <p:sldId id="883" r:id="rId40"/>
    <p:sldId id="884" r:id="rId41"/>
    <p:sldId id="885" r:id="rId42"/>
    <p:sldId id="886" r:id="rId43"/>
    <p:sldId id="887" r:id="rId44"/>
    <p:sldId id="889" r:id="rId45"/>
    <p:sldId id="890" r:id="rId46"/>
    <p:sldId id="521" r:id="rId47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6600"/>
    <a:srgbClr val="0000CC"/>
    <a:srgbClr val="FF3300"/>
    <a:srgbClr val="339933"/>
    <a:srgbClr val="87A846"/>
    <a:srgbClr val="0066CC"/>
    <a:srgbClr val="EBFC10"/>
    <a:srgbClr val="C58371"/>
    <a:srgbClr val="556A2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6327" autoAdjust="0"/>
    <p:restoredTop sz="90909" autoAdjust="0"/>
  </p:normalViewPr>
  <p:slideViewPr>
    <p:cSldViewPr>
      <p:cViewPr>
        <p:scale>
          <a:sx n="75" d="100"/>
          <a:sy n="75" d="100"/>
        </p:scale>
        <p:origin x="-1614" y="-636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10"/>
    </p:cViewPr>
  </p:sorterViewPr>
  <p:notesViewPr>
    <p:cSldViewPr>
      <p:cViewPr varScale="1">
        <p:scale>
          <a:sx n="78" d="100"/>
          <a:sy n="78" d="100"/>
        </p:scale>
        <p:origin x="-3966" y="-96"/>
      </p:cViewPr>
      <p:guideLst>
        <p:guide orient="horz" pos="3223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F755A414-9CD3-4D77-83CE-EE8A2753C7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/>
            </a:lvl1pPr>
          </a:lstStyle>
          <a:p>
            <a:pPr>
              <a:defRPr/>
            </a:pPr>
            <a:fld id="{50AC72F4-610C-4197-BD9C-AC7DAE2F7DD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defTabSz="990600"/>
            <a:fld id="{AF8557A5-6508-4633-B74C-7011868EEF57}" type="slidenum">
              <a:rPr lang="ko-KR" altLang="en-US" sz="1300"/>
              <a:pPr algn="r" defTabSz="990600"/>
              <a:t>3</a:t>
            </a:fld>
            <a:endParaRPr lang="en-US" altLang="ko-KR" sz="13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Gulim" pitchFamily="50" charset="-127"/>
              <a:ea typeface="Gulim" pitchFamily="50" charset="-127"/>
            </a:endParaRPr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 anchor="ctr"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ü"/>
              <a:defRPr sz="2000" b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48871" y="0"/>
            <a:ext cx="7114054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054727" y="0"/>
            <a:ext cx="7072312" cy="5714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7572375" cy="5849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572500" cy="5500688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600" u="sng" baseline="0">
                <a:solidFill>
                  <a:schemeClr val="accent6">
                    <a:lumMod val="75000"/>
                  </a:schemeClr>
                </a:solidFill>
              </a:defRPr>
            </a:lvl1pPr>
            <a:lvl2pPr marL="365125" indent="-365125">
              <a:tabLst/>
              <a:defRPr sz="2200"/>
            </a:lvl2pPr>
            <a:lvl3pPr marL="274638" indent="-274638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Ø"/>
              <a:tabLst/>
              <a:defRPr sz="1800" b="0" baseline="0">
                <a:latin typeface="HY헤드라인M" pitchFamily="18" charset="-127"/>
                <a:ea typeface="HY헤드라인M" pitchFamily="18" charset="-127"/>
              </a:defRPr>
            </a:lvl3pPr>
            <a:lvl4pPr marL="530225" indent="-255588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800" b="0">
                <a:latin typeface="+mn-ea"/>
                <a:ea typeface="+mn-ea"/>
              </a:defRPr>
            </a:lvl4pPr>
            <a:lvl5pPr marL="806450" indent="-268288"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643688"/>
            <a:ext cx="9144000" cy="215900"/>
          </a:xfrm>
          <a:prstGeom prst="rect">
            <a:avLst/>
          </a:prstGeom>
          <a:solidFill>
            <a:srgbClr val="C0C27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072438" y="66436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/45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06" r:id="rId4"/>
    <p:sldLayoutId id="2147483907" r:id="rId5"/>
    <p:sldLayoutId id="2147483908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HY헤드라인M" pitchFamily="18" charset="-127"/>
        <a:buChar char="□"/>
        <a:defRPr sz="1400" b="1" kern="1200">
          <a:solidFill>
            <a:schemeClr val="accent1"/>
          </a:solidFill>
          <a:latin typeface="HY헤드라인M" pitchFamily="18" charset="-127"/>
          <a:ea typeface="HY헤드라인M" pitchFamily="18" charset="-127"/>
          <a:cs typeface="+mn-cs"/>
        </a:defRPr>
      </a:lvl1pPr>
      <a:lvl2pPr marL="182563" indent="-182563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"/>
        <a:tabLst>
          <a:tab pos="269875" algn="l"/>
        </a:tabLst>
        <a:defRPr sz="2000" kern="1200">
          <a:solidFill>
            <a:srgbClr val="0066CC"/>
          </a:solidFill>
          <a:latin typeface="HY헤드라인M" pitchFamily="18" charset="-127"/>
          <a:ea typeface="HY헤드라인M" pitchFamily="18" charset="-127"/>
          <a:cs typeface="+mn-cs"/>
        </a:defRPr>
      </a:lvl2pPr>
      <a:lvl3pPr marL="444500" indent="-174625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1D4940"/>
        </a:buClr>
        <a:buChar char="•"/>
        <a:defRPr sz="2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3pPr>
      <a:lvl4pPr marL="714375" indent="-174625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Arial" pitchFamily="34" charset="0"/>
          <a:ea typeface="HY헤드라인M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맑은 고딕" pitchFamily="50" charset="-127"/>
          <a:ea typeface="HY헤드라인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E002-1C36-4E77-985D-FFCAB8CC8D60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E2B47-11B2-43C3-BC27-F69420A78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7"/>
          <p:cNvSpPr>
            <a:spLocks noGrp="1"/>
          </p:cNvSpPr>
          <p:nvPr>
            <p:ph type="ctrTitle"/>
          </p:nvPr>
        </p:nvSpPr>
        <p:spPr bwMode="auto">
          <a:xfrm>
            <a:off x="2214562" y="4286250"/>
            <a:ext cx="6461894" cy="7858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 </a:t>
            </a:r>
            <a:r>
              <a:rPr lang="en-US" altLang="ko-KR" dirty="0" smtClean="0"/>
              <a:t>ATmega128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활용</a:t>
            </a:r>
          </a:p>
        </p:txBody>
      </p:sp>
      <p:sp>
        <p:nvSpPr>
          <p:cNvPr id="4099" name="내용 개체 틀 8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 smtClean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5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6" name="제목 7"/>
          <p:cNvSpPr txBox="1">
            <a:spLocks/>
          </p:cNvSpPr>
          <p:nvPr/>
        </p:nvSpPr>
        <p:spPr bwMode="auto">
          <a:xfrm>
            <a:off x="107950" y="6026150"/>
            <a:ext cx="4536058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1600" kern="0" dirty="0" smtClean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 </a:t>
            </a:r>
            <a:endParaRPr lang="en-US" altLang="ko-KR" sz="1600" kern="0" dirty="0" smtClean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r>
              <a:rPr lang="en-US" altLang="ko-KR" sz="1600" kern="0" dirty="0" smtClean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 </a:t>
            </a:r>
            <a:r>
              <a:rPr lang="ko-KR" altLang="en-US" sz="1600" kern="0" dirty="0" smtClean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동명대학교 </a:t>
            </a:r>
            <a:r>
              <a:rPr lang="ko-KR" altLang="en-US" sz="1600" kern="0" dirty="0" err="1" smtClean="0">
                <a:solidFill>
                  <a:srgbClr val="203D13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메카트로닉스공학과</a:t>
            </a:r>
            <a:endParaRPr lang="ko-KR" altLang="en-US" sz="1600" kern="0" dirty="0" smtClean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>
              <a:defRPr/>
            </a:pPr>
            <a:endParaRPr lang="zh-CN" altLang="en-US" sz="1600" kern="0" dirty="0">
              <a:solidFill>
                <a:srgbClr val="203D13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534722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핀을 이용하여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숫자를 직접 디스플레이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</a:t>
            </a:r>
            <a:r>
              <a:rPr lang="ko-KR" altLang="en-US" dirty="0" smtClean="0"/>
              <a:t>포트에 연결된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 핀과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ON/OFF</a:t>
            </a:r>
            <a:r>
              <a:rPr lang="ko-KR" altLang="en-US" dirty="0" smtClean="0"/>
              <a:t>를 위한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전압값을</a:t>
            </a:r>
            <a:r>
              <a:rPr lang="ko-KR" altLang="en-US" dirty="0" smtClean="0"/>
              <a:t> 논리값의 배열로 선언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배열을 출력함으로써 숫자를 </a:t>
            </a:r>
            <a:r>
              <a:rPr lang="ko-KR" altLang="en-US" dirty="0" err="1" smtClean="0"/>
              <a:t>디스플레이하는</a:t>
            </a:r>
            <a:r>
              <a:rPr lang="ko-KR" altLang="en-US" dirty="0" smtClean="0"/>
              <a:t> 과정을 확인</a:t>
            </a: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052251" y="7818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3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sz="2300" dirty="0" smtClean="0"/>
              <a:t>디지털 </a:t>
            </a:r>
            <a:r>
              <a:rPr lang="en-US" altLang="ko-KR" sz="2300" dirty="0" smtClean="0"/>
              <a:t>I/O </a:t>
            </a:r>
            <a:r>
              <a:rPr lang="ko-KR" altLang="en-US" sz="2300" dirty="0" smtClean="0"/>
              <a:t>핀을 이용한 </a:t>
            </a:r>
            <a:r>
              <a:rPr lang="en-US" altLang="ko-KR" sz="2300" dirty="0" smtClean="0"/>
              <a:t>7-</a:t>
            </a:r>
            <a:r>
              <a:rPr lang="ko-KR" altLang="en-US" sz="2300" dirty="0" smtClean="0"/>
              <a:t>세그먼트 </a:t>
            </a:r>
            <a:r>
              <a:rPr lang="en-US" altLang="ko-KR" sz="2300" dirty="0" smtClean="0"/>
              <a:t>LED </a:t>
            </a:r>
            <a:r>
              <a:rPr lang="ko-KR" altLang="en-US" sz="2300" dirty="0" smtClean="0"/>
              <a:t>구동                </a:t>
            </a:r>
            <a:r>
              <a:rPr lang="en-US" altLang="ko-KR" sz="2300" dirty="0" smtClean="0"/>
              <a:t/>
            </a:r>
            <a:br>
              <a:rPr lang="en-US" altLang="ko-KR" sz="2300" dirty="0" smtClean="0"/>
            </a:br>
            <a:endParaRPr lang="ko-KR" altLang="en-US" sz="23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323084"/>
            <a:ext cx="4392488" cy="228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323528" y="292494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공통 </a:t>
            </a:r>
            <a:r>
              <a:rPr lang="ko-KR" altLang="en-US" sz="1800" dirty="0" err="1" smtClean="0">
                <a:latin typeface="+mn-ea"/>
                <a:ea typeface="+mn-ea"/>
              </a:rPr>
              <a:t>캐소드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en-US" altLang="ko-KR" sz="1800" dirty="0" smtClean="0">
                <a:latin typeface="+mn-ea"/>
                <a:ea typeface="+mn-ea"/>
              </a:rPr>
              <a:t>7-</a:t>
            </a:r>
            <a:r>
              <a:rPr lang="ko-KR" altLang="en-US" sz="1800" dirty="0" smtClean="0">
                <a:latin typeface="+mn-ea"/>
                <a:ea typeface="+mn-ea"/>
              </a:rPr>
              <a:t>세그먼트 </a:t>
            </a:r>
            <a:r>
              <a:rPr lang="en-US" altLang="ko-KR" sz="1800" dirty="0" smtClean="0">
                <a:latin typeface="+mn-ea"/>
                <a:ea typeface="+mn-ea"/>
              </a:rPr>
              <a:t>LED </a:t>
            </a:r>
            <a:r>
              <a:rPr lang="ko-KR" altLang="en-US" sz="1800" dirty="0" smtClean="0">
                <a:latin typeface="+mn-ea"/>
                <a:ea typeface="+mn-ea"/>
              </a:rPr>
              <a:t>구동 회로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6038540"/>
            <a:ext cx="6696744" cy="542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323528" y="5606492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  <a:ea typeface="+mn-ea"/>
              </a:rPr>
              <a:t>7-</a:t>
            </a:r>
            <a:r>
              <a:rPr lang="ko-KR" altLang="en-US" sz="1800" dirty="0" smtClean="0">
                <a:latin typeface="+mn-ea"/>
                <a:ea typeface="+mn-ea"/>
              </a:rPr>
              <a:t>세그먼트 </a:t>
            </a:r>
            <a:r>
              <a:rPr lang="en-US" altLang="ko-KR" sz="1800" dirty="0" smtClean="0">
                <a:latin typeface="+mn-ea"/>
                <a:ea typeface="+mn-ea"/>
              </a:rPr>
              <a:t>LED</a:t>
            </a:r>
            <a:r>
              <a:rPr lang="ko-KR" altLang="en-US" sz="1800" dirty="0" smtClean="0">
                <a:latin typeface="+mn-ea"/>
                <a:ea typeface="+mn-ea"/>
              </a:rPr>
              <a:t>의 내부 </a:t>
            </a:r>
            <a:r>
              <a:rPr lang="en-US" altLang="ko-KR" sz="1800" dirty="0" smtClean="0">
                <a:latin typeface="+mn-ea"/>
                <a:ea typeface="+mn-ea"/>
              </a:rPr>
              <a:t>LED</a:t>
            </a:r>
            <a:r>
              <a:rPr lang="ko-KR" altLang="en-US" sz="1800" dirty="0" smtClean="0">
                <a:latin typeface="+mn-ea"/>
                <a:ea typeface="+mn-ea"/>
              </a:rPr>
              <a:t>와 </a:t>
            </a:r>
            <a:r>
              <a:rPr lang="en-US" altLang="ko-KR" sz="1800" dirty="0" smtClean="0">
                <a:latin typeface="+mn-ea"/>
                <a:ea typeface="+mn-ea"/>
              </a:rPr>
              <a:t>ATmega128 C</a:t>
            </a:r>
            <a:r>
              <a:rPr lang="ko-KR" altLang="en-US" sz="1800" dirty="0" smtClean="0">
                <a:latin typeface="+mn-ea"/>
                <a:ea typeface="+mn-ea"/>
              </a:rPr>
              <a:t>포트의 핀 연결 관계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052251" y="7818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3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sz="2300" dirty="0" smtClean="0"/>
              <a:t>디지털 </a:t>
            </a:r>
            <a:r>
              <a:rPr lang="en-US" altLang="ko-KR" sz="2300" dirty="0" smtClean="0"/>
              <a:t>I/O </a:t>
            </a:r>
            <a:r>
              <a:rPr lang="ko-KR" altLang="en-US" sz="2300" dirty="0" smtClean="0"/>
              <a:t>핀을 이용한 </a:t>
            </a:r>
            <a:r>
              <a:rPr lang="en-US" altLang="ko-KR" sz="2300" dirty="0" smtClean="0"/>
              <a:t>7-</a:t>
            </a:r>
            <a:r>
              <a:rPr lang="ko-KR" altLang="en-US" sz="2300" dirty="0" smtClean="0"/>
              <a:t>세그먼트 </a:t>
            </a:r>
            <a:r>
              <a:rPr lang="en-US" altLang="ko-KR" sz="2300" dirty="0" smtClean="0"/>
              <a:t>LED </a:t>
            </a:r>
            <a:r>
              <a:rPr lang="ko-KR" altLang="en-US" sz="2300" dirty="0" smtClean="0"/>
              <a:t>구동                </a:t>
            </a:r>
            <a:r>
              <a:rPr lang="en-US" altLang="ko-KR" sz="2300" dirty="0" smtClean="0"/>
              <a:t/>
            </a:r>
            <a:br>
              <a:rPr lang="en-US" altLang="ko-KR" sz="2300" dirty="0" smtClean="0"/>
            </a:br>
            <a:endParaRPr lang="ko-KR" altLang="en-US" sz="23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340768"/>
            <a:ext cx="7920880" cy="3944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07504" y="96379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공통 </a:t>
            </a:r>
            <a:r>
              <a:rPr lang="ko-KR" altLang="en-US" sz="1800" dirty="0" err="1" smtClean="0">
                <a:latin typeface="+mn-ea"/>
                <a:ea typeface="+mn-ea"/>
              </a:rPr>
              <a:t>캐소드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en-US" altLang="ko-KR" sz="1800" dirty="0" smtClean="0">
                <a:latin typeface="+mn-ea"/>
                <a:ea typeface="+mn-ea"/>
              </a:rPr>
              <a:t>7-</a:t>
            </a:r>
            <a:r>
              <a:rPr lang="ko-KR" altLang="en-US" sz="1800" dirty="0" smtClean="0">
                <a:latin typeface="+mn-ea"/>
                <a:ea typeface="+mn-ea"/>
              </a:rPr>
              <a:t>세그먼트 </a:t>
            </a:r>
            <a:r>
              <a:rPr lang="en-US" altLang="ko-KR" sz="1800" dirty="0" smtClean="0">
                <a:latin typeface="+mn-ea"/>
                <a:ea typeface="+mn-ea"/>
              </a:rPr>
              <a:t>LED</a:t>
            </a:r>
            <a:r>
              <a:rPr lang="ko-KR" altLang="en-US" sz="1800" dirty="0" smtClean="0">
                <a:latin typeface="+mn-ea"/>
                <a:ea typeface="+mn-ea"/>
              </a:rPr>
              <a:t>에 숫자를 디스플레이하기 위한 </a:t>
            </a:r>
            <a:r>
              <a:rPr lang="en-US" altLang="ko-KR" sz="1800" dirty="0" smtClean="0">
                <a:latin typeface="+mn-ea"/>
                <a:ea typeface="+mn-ea"/>
              </a:rPr>
              <a:t>C</a:t>
            </a:r>
            <a:r>
              <a:rPr lang="ko-KR" altLang="en-US" sz="1800" dirty="0" smtClean="0">
                <a:latin typeface="+mn-ea"/>
                <a:ea typeface="+mn-ea"/>
              </a:rPr>
              <a:t>포트 </a:t>
            </a:r>
            <a:r>
              <a:rPr lang="ko-KR" altLang="en-US" sz="1800" dirty="0" err="1" smtClean="0">
                <a:latin typeface="+mn-ea"/>
                <a:ea typeface="+mn-ea"/>
              </a:rPr>
              <a:t>출력값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7504" y="5373216"/>
            <a:ext cx="878497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결정한 숫자를 </a:t>
            </a:r>
            <a:r>
              <a:rPr lang="ko-KR" altLang="en-US" sz="1800" dirty="0" err="1" smtClean="0">
                <a:latin typeface="+mn-ea"/>
                <a:ea typeface="+mn-ea"/>
              </a:rPr>
              <a:t>디스플레이하기</a:t>
            </a:r>
            <a:r>
              <a:rPr lang="ko-KR" altLang="en-US" sz="1800" dirty="0" smtClean="0">
                <a:latin typeface="+mn-ea"/>
                <a:ea typeface="+mn-ea"/>
              </a:rPr>
              <a:t> 위해 출력되는 값을 배열로 선언 </a:t>
            </a:r>
            <a:r>
              <a:rPr lang="en-US" altLang="ko-KR" sz="1800" dirty="0" smtClean="0">
                <a:latin typeface="+mn-ea"/>
                <a:ea typeface="+mn-ea"/>
              </a:rPr>
              <a:t>: </a:t>
            </a:r>
            <a:br>
              <a:rPr lang="en-US" altLang="ko-KR" sz="1800" dirty="0" smtClean="0">
                <a:latin typeface="+mn-ea"/>
                <a:ea typeface="+mn-ea"/>
              </a:rPr>
            </a:br>
            <a:r>
              <a:rPr lang="ko-KR" altLang="en-US" sz="1800" dirty="0" smtClean="0">
                <a:latin typeface="+mn-ea"/>
                <a:ea typeface="+mn-ea"/>
              </a:rPr>
              <a:t>배열의 인덱스는 </a:t>
            </a:r>
            <a:r>
              <a:rPr lang="ko-KR" altLang="en-US" sz="1800" dirty="0" err="1" smtClean="0">
                <a:latin typeface="+mn-ea"/>
                <a:ea typeface="+mn-ea"/>
              </a:rPr>
              <a:t>디스플레이할</a:t>
            </a:r>
            <a:r>
              <a:rPr lang="ko-KR" altLang="en-US" sz="1800" dirty="0" smtClean="0">
                <a:latin typeface="+mn-ea"/>
                <a:ea typeface="+mn-ea"/>
              </a:rPr>
              <a:t> 숫자와 일치</a:t>
            </a:r>
          </a:p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ko-KR" altLang="en-US" sz="1800" dirty="0" smtClean="0">
              <a:latin typeface="+mn-ea"/>
              <a:ea typeface="+mn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6118696"/>
            <a:ext cx="7701136" cy="43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52251" y="7818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3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sz="2300" dirty="0" smtClean="0"/>
              <a:t>디지털 </a:t>
            </a:r>
            <a:r>
              <a:rPr lang="en-US" altLang="ko-KR" sz="2300" dirty="0" smtClean="0"/>
              <a:t>I/O </a:t>
            </a:r>
            <a:r>
              <a:rPr lang="ko-KR" altLang="en-US" sz="2300" dirty="0" smtClean="0"/>
              <a:t>핀을 이용한 </a:t>
            </a:r>
            <a:r>
              <a:rPr lang="en-US" altLang="ko-KR" sz="2300" dirty="0" smtClean="0"/>
              <a:t>7-</a:t>
            </a:r>
            <a:r>
              <a:rPr lang="ko-KR" altLang="en-US" sz="2300" dirty="0" smtClean="0"/>
              <a:t>세그먼트 </a:t>
            </a:r>
            <a:r>
              <a:rPr lang="en-US" altLang="ko-KR" sz="2300" dirty="0" smtClean="0"/>
              <a:t>LED </a:t>
            </a:r>
            <a:r>
              <a:rPr lang="ko-KR" altLang="en-US" sz="2300" dirty="0" smtClean="0"/>
              <a:t>구동                </a:t>
            </a:r>
            <a:r>
              <a:rPr lang="en-US" altLang="ko-KR" sz="2300" dirty="0" smtClean="0"/>
              <a:t/>
            </a:r>
            <a:br>
              <a:rPr lang="en-US" altLang="ko-KR" sz="2300" dirty="0" smtClean="0"/>
            </a:br>
            <a:endParaRPr lang="ko-KR" altLang="en-US" sz="2300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908720"/>
            <a:ext cx="28119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5125" lvl="1" indent="-365125" eaLnBrk="0" latinLnBrk="0" hangingPunct="0">
              <a:spcBef>
                <a:spcPct val="20000"/>
              </a:spcBef>
              <a:spcAft>
                <a:spcPts val="400"/>
              </a:spcAft>
              <a:buClr>
                <a:srgbClr val="0066CC"/>
              </a:buClr>
              <a:buFont typeface="Wingdings" pitchFamily="2" charset="2"/>
              <a:buChar char=""/>
              <a:defRPr/>
            </a:pPr>
            <a:r>
              <a:rPr kumimoji="0" lang="ko-KR" altLang="en-US" sz="2200" dirty="0" smtClean="0">
                <a:solidFill>
                  <a:srgbClr val="0066CC"/>
                </a:solidFill>
                <a:latin typeface="HY헤드라인M" pitchFamily="18" charset="-127"/>
                <a:ea typeface="HY헤드라인M" pitchFamily="18" charset="-127"/>
              </a:rPr>
              <a:t>실험 결과 및 고찰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5536" y="1340768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600" dirty="0" smtClean="0">
                <a:latin typeface="+mn-ea"/>
                <a:ea typeface="+mn-ea"/>
              </a:rPr>
              <a:t>배열의 위치와 </a:t>
            </a:r>
            <a:r>
              <a:rPr lang="ko-KR" altLang="en-US" sz="1600" dirty="0" err="1" smtClean="0">
                <a:latin typeface="+mn-ea"/>
                <a:ea typeface="+mn-ea"/>
              </a:rPr>
              <a:t>디스플레이할</a:t>
            </a:r>
            <a:r>
              <a:rPr lang="ko-KR" altLang="en-US" sz="1600" dirty="0" smtClean="0">
                <a:latin typeface="+mn-ea"/>
                <a:ea typeface="+mn-ea"/>
              </a:rPr>
              <a:t> 숫자를 매개 변수로 하는 </a:t>
            </a:r>
            <a:r>
              <a:rPr lang="en-US" altLang="ko-KR" sz="1600" dirty="0" smtClean="0">
                <a:latin typeface="+mn-ea"/>
                <a:ea typeface="+mn-ea"/>
              </a:rPr>
              <a:t>7-</a:t>
            </a:r>
            <a:r>
              <a:rPr lang="ko-KR" altLang="en-US" sz="1600" dirty="0" smtClean="0">
                <a:latin typeface="+mn-ea"/>
                <a:ea typeface="+mn-ea"/>
              </a:rPr>
              <a:t>세그먼트 디스플레이 함수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400" y="1718568"/>
            <a:ext cx="7150000" cy="99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156104"/>
            <a:ext cx="6696744" cy="347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467544" y="2780928"/>
            <a:ext cx="8496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600" dirty="0" smtClean="0">
                <a:latin typeface="+mn-ea"/>
                <a:ea typeface="+mn-ea"/>
              </a:rPr>
              <a:t>7-</a:t>
            </a:r>
            <a:r>
              <a:rPr lang="ko-KR" altLang="en-US" sz="1600" dirty="0" smtClean="0">
                <a:latin typeface="+mn-ea"/>
                <a:ea typeface="+mn-ea"/>
              </a:rPr>
              <a:t>세그먼트 </a:t>
            </a:r>
            <a:r>
              <a:rPr lang="en-US" altLang="ko-KR" sz="1600" dirty="0" smtClean="0">
                <a:latin typeface="+mn-ea"/>
                <a:ea typeface="+mn-ea"/>
              </a:rPr>
              <a:t>LED </a:t>
            </a:r>
            <a:r>
              <a:rPr lang="ko-KR" altLang="en-US" sz="1600" dirty="0" smtClean="0">
                <a:latin typeface="+mn-ea"/>
                <a:ea typeface="+mn-ea"/>
              </a:rPr>
              <a:t>출력 프로그램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052251" y="7818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3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sz="2300" dirty="0" smtClean="0"/>
              <a:t>디지털 </a:t>
            </a:r>
            <a:r>
              <a:rPr lang="en-US" altLang="ko-KR" sz="2300" dirty="0" smtClean="0"/>
              <a:t>I/O </a:t>
            </a:r>
            <a:r>
              <a:rPr lang="ko-KR" altLang="en-US" sz="2300" dirty="0" smtClean="0"/>
              <a:t>핀을 이용한 </a:t>
            </a:r>
            <a:r>
              <a:rPr lang="en-US" altLang="ko-KR" sz="2300" dirty="0" smtClean="0"/>
              <a:t>7-</a:t>
            </a:r>
            <a:r>
              <a:rPr lang="ko-KR" altLang="en-US" sz="2300" dirty="0" smtClean="0"/>
              <a:t>세그먼트 </a:t>
            </a:r>
            <a:r>
              <a:rPr lang="en-US" altLang="ko-KR" sz="2300" dirty="0" smtClean="0"/>
              <a:t>LED </a:t>
            </a:r>
            <a:r>
              <a:rPr lang="ko-KR" altLang="en-US" sz="2300" dirty="0" smtClean="0"/>
              <a:t>구동                </a:t>
            </a:r>
            <a:r>
              <a:rPr lang="en-US" altLang="ko-KR" sz="2300" dirty="0" smtClean="0"/>
              <a:t/>
            </a:r>
            <a:br>
              <a:rPr lang="en-US" altLang="ko-KR" sz="2300" dirty="0" smtClean="0"/>
            </a:br>
            <a:endParaRPr lang="ko-KR" altLang="en-US" sz="23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1" y="1412776"/>
            <a:ext cx="6480720" cy="260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23528" y="98072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  <a:ea typeface="+mn-ea"/>
              </a:rPr>
              <a:t>C</a:t>
            </a:r>
            <a:r>
              <a:rPr lang="ko-KR" altLang="en-US" sz="1800" dirty="0" smtClean="0">
                <a:latin typeface="+mn-ea"/>
                <a:ea typeface="+mn-ea"/>
              </a:rPr>
              <a:t>포트를 이용한 </a:t>
            </a:r>
            <a:r>
              <a:rPr lang="en-US" altLang="ko-KR" sz="1800" dirty="0" smtClean="0">
                <a:latin typeface="+mn-ea"/>
                <a:ea typeface="+mn-ea"/>
              </a:rPr>
              <a:t>7-</a:t>
            </a:r>
            <a:r>
              <a:rPr lang="ko-KR" altLang="en-US" sz="1800" dirty="0" smtClean="0">
                <a:latin typeface="+mn-ea"/>
                <a:ea typeface="+mn-ea"/>
              </a:rPr>
              <a:t>세그먼트 </a:t>
            </a:r>
            <a:r>
              <a:rPr lang="en-US" altLang="ko-KR" sz="1800" dirty="0" smtClean="0">
                <a:latin typeface="+mn-ea"/>
                <a:ea typeface="+mn-ea"/>
              </a:rPr>
              <a:t>LED </a:t>
            </a:r>
            <a:r>
              <a:rPr lang="ko-KR" altLang="en-US" sz="1800" dirty="0" smtClean="0">
                <a:latin typeface="+mn-ea"/>
                <a:ea typeface="+mn-ea"/>
              </a:rPr>
              <a:t>디스플레이 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0568" y="5373216"/>
            <a:ext cx="8279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ko-KR" altLang="en-US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공통 </a:t>
            </a:r>
            <a:r>
              <a:rPr kumimoji="0" lang="ko-KR" altLang="en-US" sz="200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애노드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7-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세그먼트 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LED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회로를 사용할 경우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배열 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digit[ ]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값을 새롭게 정하고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[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프로그램 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5-1]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프로그램 수정 필요</a:t>
            </a:r>
            <a:endParaRPr kumimoji="0" lang="ko-KR" altLang="en-US" sz="2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52251" y="7818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3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sz="2300" dirty="0" smtClean="0"/>
              <a:t>디지털 </a:t>
            </a:r>
            <a:r>
              <a:rPr lang="en-US" altLang="ko-KR" sz="2300" dirty="0" smtClean="0"/>
              <a:t>I/O </a:t>
            </a:r>
            <a:r>
              <a:rPr lang="ko-KR" altLang="en-US" sz="2300" dirty="0" smtClean="0"/>
              <a:t>핀을 이용한 </a:t>
            </a:r>
            <a:r>
              <a:rPr lang="en-US" altLang="ko-KR" sz="2300" dirty="0" smtClean="0"/>
              <a:t>7-</a:t>
            </a:r>
            <a:r>
              <a:rPr lang="ko-KR" altLang="en-US" sz="2300" dirty="0" smtClean="0"/>
              <a:t>세그먼트 </a:t>
            </a:r>
            <a:r>
              <a:rPr lang="en-US" altLang="ko-KR" sz="2300" dirty="0" smtClean="0"/>
              <a:t>LED </a:t>
            </a:r>
            <a:r>
              <a:rPr lang="ko-KR" altLang="en-US" sz="2300" dirty="0" smtClean="0"/>
              <a:t>구동                </a:t>
            </a:r>
            <a:r>
              <a:rPr lang="en-US" altLang="ko-KR" sz="2300" dirty="0" smtClean="0"/>
              <a:t/>
            </a:r>
            <a:br>
              <a:rPr lang="en-US" altLang="ko-KR" sz="2300" dirty="0" smtClean="0"/>
            </a:br>
            <a:endParaRPr lang="ko-KR" altLang="en-US" sz="2300" dirty="0"/>
          </a:p>
        </p:txBody>
      </p:sp>
      <p:sp>
        <p:nvSpPr>
          <p:cNvPr id="13" name="직사각형 12"/>
          <p:cNvSpPr/>
          <p:nvPr/>
        </p:nvSpPr>
        <p:spPr>
          <a:xfrm>
            <a:off x="323528" y="98072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공통 </a:t>
            </a:r>
            <a:r>
              <a:rPr lang="ko-KR" altLang="en-US" sz="1800" dirty="0" err="1" smtClean="0">
                <a:latin typeface="+mn-ea"/>
                <a:ea typeface="+mn-ea"/>
              </a:rPr>
              <a:t>애노드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en-US" altLang="ko-KR" sz="1800" dirty="0" smtClean="0">
                <a:latin typeface="+mn-ea"/>
                <a:ea typeface="+mn-ea"/>
              </a:rPr>
              <a:t>7-</a:t>
            </a:r>
            <a:r>
              <a:rPr lang="ko-KR" altLang="en-US" sz="1800" dirty="0" smtClean="0">
                <a:latin typeface="+mn-ea"/>
                <a:ea typeface="+mn-ea"/>
              </a:rPr>
              <a:t>세그먼트 </a:t>
            </a:r>
            <a:r>
              <a:rPr lang="en-US" altLang="ko-KR" sz="1800" dirty="0" smtClean="0">
                <a:latin typeface="+mn-ea"/>
                <a:ea typeface="+mn-ea"/>
              </a:rPr>
              <a:t>LED </a:t>
            </a:r>
            <a:r>
              <a:rPr lang="ko-KR" altLang="en-US" sz="1800" dirty="0" smtClean="0">
                <a:latin typeface="+mn-ea"/>
                <a:ea typeface="+mn-ea"/>
              </a:rPr>
              <a:t>구동 회로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73954"/>
            <a:ext cx="6552728" cy="342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smtClean="0"/>
              <a:t>트랜지스터를 이용한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동작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스위치 </a:t>
            </a:r>
            <a:r>
              <a:rPr lang="en-US" altLang="ko-KR" dirty="0" smtClean="0"/>
              <a:t>ON/OFF</a:t>
            </a:r>
            <a:r>
              <a:rPr lang="ko-KR" altLang="en-US" dirty="0" smtClean="0"/>
              <a:t>의 전기적 특성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트랜지스터와 기계적인 스위치를 이용한 </a:t>
            </a:r>
            <a:r>
              <a:rPr lang="en-US" altLang="ko-KR" dirty="0" smtClean="0"/>
              <a:t>LED ON/OFF </a:t>
            </a:r>
            <a:r>
              <a:rPr lang="ko-KR" altLang="en-US" dirty="0" smtClean="0"/>
              <a:t>동작 비교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LED</a:t>
            </a:r>
            <a:r>
              <a:rPr lang="ko-KR" altLang="en-US" dirty="0" smtClean="0"/>
              <a:t>를 켜기 위한 회로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5-6])</a:t>
            </a:r>
            <a:endParaRPr lang="ko-KR" altLang="en-US" dirty="0" smtClean="0"/>
          </a:p>
          <a:p>
            <a:pPr lvl="2">
              <a:buNone/>
            </a:pP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892" y="2329525"/>
            <a:ext cx="5839917" cy="397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smtClean="0"/>
              <a:t>트랜지스터를 이용한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동작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트랜지스터의 직류 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직류 상황에서 전류 </a:t>
            </a:r>
            <a:r>
              <a:rPr lang="en-US" altLang="ko-KR" dirty="0" smtClean="0"/>
              <a:t>I</a:t>
            </a:r>
            <a:r>
              <a:rPr lang="en-US" altLang="ko-KR" baseline="-25000" dirty="0" smtClean="0"/>
              <a:t>C</a:t>
            </a:r>
            <a:r>
              <a:rPr lang="ko-KR" altLang="en-US" dirty="0" smtClean="0"/>
              <a:t>는 전류 </a:t>
            </a:r>
            <a:r>
              <a:rPr lang="en-US" altLang="ko-KR" dirty="0" smtClean="0"/>
              <a:t>I</a:t>
            </a:r>
            <a:r>
              <a:rPr lang="en-US" altLang="ko-KR" baseline="-25000" dirty="0" smtClean="0"/>
              <a:t>B</a:t>
            </a:r>
            <a:r>
              <a:rPr lang="ko-KR" altLang="en-US" dirty="0" smtClean="0"/>
              <a:t>보다 </a:t>
            </a:r>
            <a:r>
              <a:rPr lang="en-US" altLang="ko-KR" dirty="0" err="1" smtClean="0"/>
              <a:t>h</a:t>
            </a:r>
            <a:r>
              <a:rPr lang="en-US" altLang="ko-KR" baseline="-25000" dirty="0" err="1" smtClean="0"/>
              <a:t>FE</a:t>
            </a:r>
            <a:r>
              <a:rPr lang="ko-KR" altLang="en-US" dirty="0" smtClean="0"/>
              <a:t>배만큼 더 많은 전류가 흐름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베이스와 </a:t>
            </a:r>
            <a:r>
              <a:rPr lang="ko-KR" altLang="en-US" dirty="0" err="1" smtClean="0"/>
              <a:t>이미터가</a:t>
            </a:r>
            <a:r>
              <a:rPr lang="ko-KR" altLang="en-US" dirty="0" smtClean="0"/>
              <a:t> 순방향으로 바이어스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컬렉터와</a:t>
            </a:r>
            <a:r>
              <a:rPr lang="ko-KR" altLang="en-US" dirty="0" smtClean="0"/>
              <a:t> 베이스가 역방향으로 바이어스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만일 </a:t>
            </a:r>
            <a:r>
              <a:rPr lang="en-US" altLang="ko-KR" dirty="0" smtClean="0"/>
              <a:t>I</a:t>
            </a:r>
            <a:r>
              <a:rPr lang="en-US" altLang="ko-KR" baseline="-25000" dirty="0" smtClean="0"/>
              <a:t>B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0[A]</a:t>
            </a:r>
            <a:r>
              <a:rPr lang="ko-KR" altLang="en-US" dirty="0" smtClean="0"/>
              <a:t>이면 컬렉터 전류 </a:t>
            </a:r>
            <a:r>
              <a:rPr lang="en-US" altLang="ko-KR" dirty="0" smtClean="0"/>
              <a:t>I</a:t>
            </a:r>
            <a:r>
              <a:rPr lang="en-US" altLang="ko-KR" baseline="-25000" dirty="0" smtClean="0"/>
              <a:t>C</a:t>
            </a:r>
            <a:r>
              <a:rPr lang="ko-KR" altLang="en-US" dirty="0" smtClean="0"/>
              <a:t>는 거의 </a:t>
            </a:r>
            <a:r>
              <a:rPr lang="en-US" altLang="ko-KR" dirty="0" smtClean="0"/>
              <a:t>0[A], </a:t>
            </a:r>
            <a:r>
              <a:rPr lang="ko-KR" altLang="en-US" dirty="0" smtClean="0"/>
              <a:t>트랜지스터는 차단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베이스와 </a:t>
            </a:r>
            <a:r>
              <a:rPr lang="ko-KR" altLang="en-US" dirty="0" err="1" smtClean="0"/>
              <a:t>이미터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컬렉터와</a:t>
            </a:r>
            <a:r>
              <a:rPr lang="ko-KR" altLang="en-US" dirty="0" smtClean="0"/>
              <a:t> 베이스가 모두 순방향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</a:t>
            </a:r>
            <a:r>
              <a:rPr lang="en-US" altLang="ko-KR" baseline="-25000" dirty="0" smtClean="0"/>
              <a:t>B </a:t>
            </a:r>
            <a:r>
              <a:rPr lang="ko-KR" altLang="en-US" dirty="0" smtClean="0"/>
              <a:t>가 계속 증가하더라도 최대로 흐를 수 있는 이상 </a:t>
            </a:r>
            <a:r>
              <a:rPr lang="en-US" altLang="ko-KR" dirty="0" smtClean="0"/>
              <a:t>I</a:t>
            </a:r>
            <a:r>
              <a:rPr lang="en-US" altLang="ko-KR" baseline="-25000" dirty="0" smtClean="0"/>
              <a:t>C</a:t>
            </a:r>
            <a:r>
              <a:rPr lang="ko-KR" altLang="en-US" dirty="0" smtClean="0"/>
              <a:t>는 증가하지 않음</a:t>
            </a:r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smtClean="0"/>
              <a:t>트랜지스터를 이용한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동작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트랜지스터 포화</a:t>
            </a:r>
            <a:r>
              <a:rPr lang="en-US" altLang="ko-KR" dirty="0" smtClean="0"/>
              <a:t>/</a:t>
            </a:r>
            <a:r>
              <a:rPr lang="ko-KR" altLang="en-US" dirty="0" smtClean="0"/>
              <a:t>차단과 스위치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트랜지스터 포화</a:t>
            </a:r>
            <a:r>
              <a:rPr lang="en-US" altLang="ko-KR" dirty="0" smtClean="0"/>
              <a:t>/</a:t>
            </a:r>
            <a:r>
              <a:rPr lang="ko-KR" altLang="en-US" dirty="0" smtClean="0"/>
              <a:t>차단 전기적 특성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ko-KR" altLang="en-US" dirty="0" smtClean="0"/>
              <a:t>기계적인 스위치 </a:t>
            </a:r>
            <a:r>
              <a:rPr lang="en-US" altLang="ko-KR" dirty="0" smtClean="0"/>
              <a:t>ON/OFF</a:t>
            </a:r>
            <a:r>
              <a:rPr lang="ko-KR" altLang="en-US" dirty="0" smtClean="0"/>
              <a:t>에 의한 전기적 특성 </a:t>
            </a:r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844824"/>
            <a:ext cx="760307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702745"/>
            <a:ext cx="7632848" cy="87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03 </a:t>
            </a:r>
            <a:r>
              <a:rPr lang="ko-KR" altLang="en-US" dirty="0" smtClean="0"/>
              <a:t>트랜지스터를 이용한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동작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en-US" altLang="ko-KR" dirty="0" smtClean="0"/>
              <a:t>ATmega128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핀을 이용한 트랜지스터 스위치 </a:t>
            </a:r>
            <a:r>
              <a:rPr lang="en-US" altLang="ko-KR" dirty="0" smtClean="0"/>
              <a:t>ON/OFF 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5-6(a)] </a:t>
            </a:r>
            <a:r>
              <a:rPr lang="ko-KR" altLang="en-US" dirty="0" smtClean="0"/>
              <a:t>회로의 트랜지스터 스위치를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PC0 </a:t>
            </a:r>
            <a:r>
              <a:rPr lang="ko-KR" altLang="en-US" dirty="0" smtClean="0"/>
              <a:t>출력 핀에 </a:t>
            </a:r>
            <a:r>
              <a:rPr lang="en-US" altLang="ko-KR" dirty="0" smtClean="0"/>
              <a:t>HIGH </a:t>
            </a:r>
            <a:r>
              <a:rPr lang="ko-KR" altLang="en-US" dirty="0" smtClean="0"/>
              <a:t>디지털 전압레벨 출력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</a:t>
            </a:r>
            <a:r>
              <a:rPr lang="en-US" altLang="ko-KR" baseline="-25000" dirty="0" smtClean="0"/>
              <a:t>B</a:t>
            </a:r>
            <a:r>
              <a:rPr lang="ko-KR" altLang="en-US" dirty="0" smtClean="0"/>
              <a:t>가 작으면 트랜지스터는 포화 영역에 있게 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트랜지스터는 스위치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동작과 같게 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트랜지스터의 </a:t>
            </a:r>
            <a:r>
              <a:rPr lang="en-US" altLang="ko-KR" dirty="0" smtClean="0"/>
              <a:t>I</a:t>
            </a:r>
            <a:r>
              <a:rPr lang="en-US" altLang="ko-KR" baseline="-25000" dirty="0" smtClean="0"/>
              <a:t>C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정격 전류까지 흐르게 할 수 있음</a:t>
            </a:r>
            <a:endParaRPr lang="en-US" altLang="ko-KR" dirty="0" smtClean="0"/>
          </a:p>
          <a:p>
            <a:pPr lvl="3">
              <a:buNone/>
            </a:pP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5-6(a)] </a:t>
            </a:r>
            <a:r>
              <a:rPr lang="ko-KR" altLang="en-US" dirty="0" smtClean="0"/>
              <a:t>회로의 트랜지스터 스위치를 </a:t>
            </a:r>
            <a:r>
              <a:rPr lang="en-US" altLang="ko-KR" dirty="0" smtClean="0"/>
              <a:t>OFF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PC0 </a:t>
            </a:r>
            <a:r>
              <a:rPr lang="ko-KR" altLang="en-US" dirty="0" smtClean="0"/>
              <a:t>출력 핀에 </a:t>
            </a:r>
            <a:r>
              <a:rPr lang="en-US" altLang="ko-KR" dirty="0" smtClean="0"/>
              <a:t>LOW </a:t>
            </a:r>
            <a:r>
              <a:rPr lang="ko-KR" altLang="en-US" dirty="0" smtClean="0"/>
              <a:t>디지털 전압레벨을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베이스 전류가 거의 </a:t>
            </a:r>
            <a:r>
              <a:rPr lang="en-US" altLang="ko-KR" dirty="0" smtClean="0"/>
              <a:t>0[A], </a:t>
            </a:r>
            <a:r>
              <a:rPr lang="ko-KR" altLang="en-US" dirty="0" smtClean="0"/>
              <a:t>트랜지스터는 차단 영역에 있게 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트랜지스터는 스위치 </a:t>
            </a:r>
            <a:r>
              <a:rPr lang="en-US" altLang="ko-KR" dirty="0" smtClean="0"/>
              <a:t>OFF </a:t>
            </a:r>
            <a:r>
              <a:rPr lang="ko-KR" altLang="en-US" dirty="0" smtClean="0"/>
              <a:t>동작을 하게 됨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7768221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/>
              <a:t>트랜지스터를 이용한 </a:t>
            </a:r>
            <a:r>
              <a:rPr lang="en-US" altLang="ko-KR" sz="2400" dirty="0" smtClean="0"/>
              <a:t>ATmega128 </a:t>
            </a:r>
            <a:br>
              <a:rPr lang="en-US" altLang="ko-KR" sz="2400" dirty="0" smtClean="0"/>
            </a:br>
            <a:r>
              <a:rPr lang="en-US" altLang="ko-KR" sz="2400" dirty="0" smtClean="0"/>
              <a:t>                   </a:t>
            </a:r>
            <a:r>
              <a:rPr lang="ko-KR" altLang="en-US" sz="2400" dirty="0" smtClean="0"/>
              <a:t>정격 초과전류 공급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en-US" altLang="ko-KR" dirty="0" smtClean="0"/>
              <a:t>NPN </a:t>
            </a:r>
            <a:r>
              <a:rPr lang="ko-KR" altLang="en-US" dirty="0" smtClean="0"/>
              <a:t>트랜지스터를 이용한 구동 회로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ATmega128 </a:t>
            </a:r>
            <a:r>
              <a:rPr lang="ko-KR" altLang="en-US" dirty="0" smtClean="0"/>
              <a:t>정격을 초과하는 전류 공급 사례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고휘도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 4</a:t>
            </a:r>
            <a:r>
              <a:rPr lang="ko-KR" altLang="en-US" dirty="0" smtClean="0"/>
              <a:t>개를 구동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PC0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HIGH </a:t>
            </a:r>
            <a:r>
              <a:rPr lang="ko-KR" altLang="en-US" dirty="0" smtClean="0"/>
              <a:t>디지털 전압레벨이 출력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Q1</a:t>
            </a:r>
            <a:r>
              <a:rPr lang="ko-KR" altLang="en-US" dirty="0" smtClean="0"/>
              <a:t>의 스위칭 동작은 </a:t>
            </a:r>
            <a:r>
              <a:rPr lang="en-US" altLang="ko-KR" dirty="0" smtClean="0"/>
              <a:t>ON</a:t>
            </a:r>
          </a:p>
          <a:p>
            <a:pPr lvl="4"/>
            <a:r>
              <a:rPr lang="en-US" altLang="ko-KR" dirty="0" smtClean="0"/>
              <a:t>LED </a:t>
            </a:r>
            <a:r>
              <a:rPr lang="ko-KR" altLang="en-US" dirty="0" smtClean="0"/>
              <a:t>켜기에 충분한 전류가 흐름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en-US" altLang="ko-KR" dirty="0" smtClean="0"/>
              <a:t>LOW </a:t>
            </a:r>
            <a:r>
              <a:rPr lang="ko-KR" altLang="en-US" dirty="0" smtClean="0"/>
              <a:t>디지털 전압레벨이 출력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Q1</a:t>
            </a:r>
            <a:r>
              <a:rPr lang="ko-KR" altLang="en-US" dirty="0" smtClean="0"/>
              <a:t>의 스위칭 동작은 </a:t>
            </a:r>
            <a:r>
              <a:rPr lang="en-US" altLang="ko-KR" dirty="0" smtClean="0"/>
              <a:t>OFF</a:t>
            </a:r>
          </a:p>
          <a:p>
            <a:pPr lvl="4"/>
            <a:r>
              <a:rPr lang="en-US" altLang="ko-KR" dirty="0" smtClean="0"/>
              <a:t>LED </a:t>
            </a:r>
            <a:r>
              <a:rPr lang="ko-KR" altLang="en-US" dirty="0" smtClean="0"/>
              <a:t>꺼짐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908720"/>
            <a:ext cx="3345185" cy="3396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4680520" y="42930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[ NPN </a:t>
            </a:r>
            <a:r>
              <a:rPr lang="ko-KR" altLang="en-US" sz="1400" dirty="0" smtClean="0">
                <a:latin typeface="+mn-ea"/>
                <a:ea typeface="+mn-ea"/>
              </a:rPr>
              <a:t>트랜지스터를 이용한 정격 초과전류 공급 회로 </a:t>
            </a:r>
            <a:r>
              <a:rPr lang="en-US" altLang="ko-KR" sz="1400" dirty="0" smtClean="0">
                <a:latin typeface="+mn-ea"/>
                <a:ea typeface="+mn-ea"/>
              </a:rPr>
              <a:t>]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987776"/>
            <a:ext cx="7200800" cy="162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286350" y="4658702"/>
            <a:ext cx="8627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범용 </a:t>
            </a:r>
            <a:r>
              <a:rPr lang="en-US" altLang="ko-KR" sz="1800" dirty="0" smtClean="0">
                <a:latin typeface="+mn-ea"/>
                <a:ea typeface="+mn-ea"/>
              </a:rPr>
              <a:t>NPN </a:t>
            </a:r>
            <a:r>
              <a:rPr lang="ko-KR" altLang="en-US" sz="1800" dirty="0" smtClean="0">
                <a:latin typeface="+mn-ea"/>
                <a:ea typeface="+mn-ea"/>
              </a:rPr>
              <a:t>트랜지스터 </a:t>
            </a:r>
            <a:r>
              <a:rPr lang="en-US" altLang="ko-KR" sz="1800" dirty="0" smtClean="0">
                <a:latin typeface="+mn-ea"/>
                <a:ea typeface="+mn-ea"/>
              </a:rPr>
              <a:t>2N2222A</a:t>
            </a:r>
            <a:r>
              <a:rPr lang="ko-KR" altLang="en-US" sz="1800" dirty="0" smtClean="0">
                <a:latin typeface="+mn-ea"/>
                <a:ea typeface="+mn-ea"/>
              </a:rPr>
              <a:t>의 포화</a:t>
            </a:r>
            <a:r>
              <a:rPr lang="en-US" altLang="ko-KR" sz="1800" dirty="0" smtClean="0">
                <a:latin typeface="+mn-ea"/>
                <a:ea typeface="+mn-ea"/>
              </a:rPr>
              <a:t>, </a:t>
            </a:r>
            <a:r>
              <a:rPr lang="ko-KR" altLang="en-US" sz="1800" dirty="0" smtClean="0">
                <a:latin typeface="+mn-ea"/>
                <a:ea typeface="+mn-ea"/>
              </a:rPr>
              <a:t>차단 </a:t>
            </a:r>
            <a:r>
              <a:rPr lang="ko-KR" altLang="en-US" sz="1800" dirty="0" err="1" smtClean="0">
                <a:latin typeface="+mn-ea"/>
                <a:ea typeface="+mn-ea"/>
              </a:rPr>
              <a:t>스위칭</a:t>
            </a:r>
            <a:r>
              <a:rPr lang="ko-KR" altLang="en-US" sz="1800" dirty="0" smtClean="0">
                <a:latin typeface="+mn-ea"/>
                <a:ea typeface="+mn-ea"/>
              </a:rPr>
              <a:t> 특성</a:t>
            </a:r>
            <a:r>
              <a:rPr lang="en-US" altLang="ko-KR" sz="1400" dirty="0" smtClean="0">
                <a:latin typeface="+mn-ea"/>
                <a:ea typeface="+mn-ea"/>
              </a:rPr>
              <a:t>(Philips datasheet </a:t>
            </a:r>
            <a:r>
              <a:rPr lang="ko-KR" altLang="en-US" sz="1400" dirty="0" smtClean="0">
                <a:latin typeface="+mn-ea"/>
                <a:ea typeface="+mn-ea"/>
              </a:rPr>
              <a:t>참조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3"/>
          <p:cNvSpPr>
            <a:spLocks noGrp="1"/>
          </p:cNvSpPr>
          <p:nvPr>
            <p:ph idx="1"/>
          </p:nvPr>
        </p:nvSpPr>
        <p:spPr bwMode="auto">
          <a:xfrm>
            <a:off x="393700" y="980729"/>
            <a:ext cx="8358188" cy="5544616"/>
          </a:xfrm>
          <a:ln>
            <a:round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핀을 이용하여 외부 장치를 직접 또는 간접으로 구동하는 방법을 알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직접 구동 방식을 이용하여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숫자를 디스플레이하는 방법을 알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트랜지스터로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동작을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동작 원리를 이해할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트랜지스터의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동작으로 </a:t>
            </a:r>
            <a:r>
              <a:rPr lang="en-US" altLang="ko-KR" dirty="0" smtClean="0"/>
              <a:t>ATmega128</a:t>
            </a:r>
            <a:r>
              <a:rPr lang="ko-KR" altLang="en-US" dirty="0" smtClean="0"/>
              <a:t>에서 직접 구동이 어려운 장치를 간접 구동하는 방법을 알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시간 지연 함수로 스위치 </a:t>
            </a:r>
            <a:r>
              <a:rPr lang="ko-KR" altLang="en-US" dirty="0" err="1" smtClean="0"/>
              <a:t>바운싱</a:t>
            </a:r>
            <a:r>
              <a:rPr lang="ko-KR" altLang="en-US" dirty="0" smtClean="0"/>
              <a:t> 문제를 해결할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H-</a:t>
            </a:r>
            <a:r>
              <a:rPr lang="ko-KR" altLang="en-US" dirty="0" smtClean="0"/>
              <a:t>브리지 회로를 이용하여 소형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모터의 정</a:t>
            </a:r>
            <a:r>
              <a:rPr lang="en-US" altLang="ko-KR" dirty="0" smtClean="0"/>
              <a:t>·</a:t>
            </a:r>
            <a:r>
              <a:rPr lang="ko-KR" altLang="en-US" dirty="0" smtClean="0"/>
              <a:t>역회전 회로와 구동 프로그램을 이해할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atinLnBrk="1">
              <a:spcBef>
                <a:spcPts val="0"/>
              </a:spcBef>
            </a:pPr>
            <a:endParaRPr lang="ko-KR" altLang="en-US" sz="1600" dirty="0" smtClean="0"/>
          </a:p>
        </p:txBody>
      </p:sp>
      <p:sp>
        <p:nvSpPr>
          <p:cNvPr id="5123" name="제목 5"/>
          <p:cNvSpPr>
            <a:spLocks noGrp="1"/>
          </p:cNvSpPr>
          <p:nvPr>
            <p:ph type="title"/>
          </p:nvPr>
        </p:nvSpPr>
        <p:spPr bwMode="auto">
          <a:xfrm>
            <a:off x="1049338" y="0"/>
            <a:ext cx="7113587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학습목표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2"/>
            <a:r>
              <a:rPr lang="en-US" altLang="ko-KR" dirty="0" smtClean="0"/>
              <a:t>I</a:t>
            </a:r>
            <a:r>
              <a:rPr lang="en-US" altLang="ko-KR" baseline="-25000" dirty="0" smtClean="0"/>
              <a:t>C</a:t>
            </a:r>
            <a:r>
              <a:rPr lang="en-US" altLang="ko-KR" dirty="0" smtClean="0"/>
              <a:t> = 75[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계산 값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VCE(Sat)=0.3[V], LED </a:t>
            </a:r>
            <a:r>
              <a:rPr lang="ko-KR" altLang="en-US" dirty="0" smtClean="0"/>
              <a:t>전압강하 </a:t>
            </a:r>
            <a:r>
              <a:rPr lang="en-US" altLang="ko-KR" dirty="0" smtClean="0"/>
              <a:t>3.2[V]</a:t>
            </a: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en-US" altLang="ko-KR" dirty="0" smtClean="0"/>
              <a:t>I</a:t>
            </a:r>
            <a:r>
              <a:rPr lang="en-US" altLang="ko-KR" baseline="-25000" dirty="0" smtClean="0"/>
              <a:t>B</a:t>
            </a:r>
            <a:r>
              <a:rPr lang="en-US" altLang="ko-KR" dirty="0" smtClean="0"/>
              <a:t> = 6[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계산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핀으로 충분히 공급할 수 있음</a:t>
            </a: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20[Ω] </a:t>
            </a:r>
            <a:r>
              <a:rPr lang="ko-KR" altLang="en-US" dirty="0" smtClean="0"/>
              <a:t>양단의 전압강하는 </a:t>
            </a:r>
            <a:r>
              <a:rPr lang="en-US" altLang="ko-KR" dirty="0" smtClean="0"/>
              <a:t>5-3.2-0.3 = 3.5[V]</a:t>
            </a:r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smtClean="0"/>
              <a:t>측정값 </a:t>
            </a:r>
            <a:r>
              <a:rPr lang="en-US" altLang="ko-KR" dirty="0" smtClean="0"/>
              <a:t>77[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</a:t>
            </a:r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  <a:p>
            <a:pPr lvl="3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7768221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04 </a:t>
            </a:r>
            <a:r>
              <a:rPr lang="ko-KR" altLang="en-US" sz="2400" dirty="0" smtClean="0"/>
              <a:t>트랜지스터를 이용한 </a:t>
            </a:r>
            <a:r>
              <a:rPr lang="en-US" altLang="ko-KR" sz="2400" dirty="0" smtClean="0"/>
              <a:t>ATmega128 </a:t>
            </a:r>
            <a:br>
              <a:rPr lang="en-US" altLang="ko-KR" sz="2400" dirty="0" smtClean="0"/>
            </a:br>
            <a:r>
              <a:rPr lang="en-US" altLang="ko-KR" sz="2400" dirty="0" smtClean="0"/>
              <a:t>                   </a:t>
            </a:r>
            <a:r>
              <a:rPr lang="ko-KR" altLang="en-US" sz="2400" dirty="0" smtClean="0"/>
              <a:t>정격 초과전류 공급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735" y="1565300"/>
            <a:ext cx="2520281" cy="80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8836" y="3167348"/>
            <a:ext cx="2448272" cy="49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1977" y="3883273"/>
            <a:ext cx="476443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핀을 이용한 릴레이 구동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78738" cy="5500688"/>
          </a:xfrm>
        </p:spPr>
        <p:txBody>
          <a:bodyPr/>
          <a:lstStyle/>
          <a:p>
            <a:pPr lvl="1"/>
            <a:r>
              <a:rPr lang="ko-KR" altLang="en-US" dirty="0" smtClean="0"/>
              <a:t>사전 지식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릴레이 동작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코일에 전류가 흐르면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코일은 전자석이 되어 위의 판을 끌어당김</a:t>
            </a:r>
          </a:p>
          <a:p>
            <a:pPr lvl="3"/>
            <a:r>
              <a:rPr lang="en-US" altLang="ko-KR" dirty="0" smtClean="0"/>
              <a:t>COM</a:t>
            </a:r>
            <a:r>
              <a:rPr lang="ko-KR" altLang="en-US" dirty="0" smtClean="0"/>
              <a:t>과 연결된 접점의 접촉 위치가 변경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평상시 </a:t>
            </a:r>
            <a:r>
              <a:rPr lang="en-US" altLang="ko-KR" dirty="0" smtClean="0"/>
              <a:t>N.C.(Normal Close)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전자석이 되면 </a:t>
            </a:r>
            <a:r>
              <a:rPr lang="en-US" altLang="ko-KR" dirty="0" smtClean="0"/>
              <a:t>N.O.(Normal Open)</a:t>
            </a:r>
            <a:r>
              <a:rPr lang="ko-KR" altLang="en-US" dirty="0" smtClean="0"/>
              <a:t>과 연결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655" y="3140968"/>
            <a:ext cx="7423745" cy="23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1763688" y="5826750"/>
            <a:ext cx="56886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[</a:t>
            </a:r>
            <a:r>
              <a:rPr lang="ko-KR" altLang="en-US" sz="1600" dirty="0" smtClean="0">
                <a:latin typeface="+mn-ea"/>
                <a:ea typeface="+mn-ea"/>
              </a:rPr>
              <a:t>소형 릴레이 </a:t>
            </a:r>
            <a:r>
              <a:rPr lang="en-US" altLang="ko-KR" sz="1600" dirty="0" smtClean="0">
                <a:latin typeface="+mn-ea"/>
                <a:ea typeface="+mn-ea"/>
              </a:rPr>
              <a:t>JS1F-5V </a:t>
            </a:r>
            <a:r>
              <a:rPr lang="ko-KR" altLang="en-US" sz="1600" dirty="0" smtClean="0">
                <a:latin typeface="+mn-ea"/>
                <a:ea typeface="+mn-ea"/>
              </a:rPr>
              <a:t>구조 </a:t>
            </a:r>
            <a:r>
              <a:rPr lang="en-US" altLang="ko-KR" sz="1400" dirty="0" smtClean="0">
                <a:latin typeface="+mn-ea"/>
                <a:ea typeface="+mn-ea"/>
              </a:rPr>
              <a:t>[</a:t>
            </a:r>
            <a:r>
              <a:rPr lang="ko-KR" altLang="en-US" sz="1400" dirty="0" smtClean="0">
                <a:latin typeface="+mn-ea"/>
                <a:ea typeface="+mn-ea"/>
              </a:rPr>
              <a:t>출처 </a:t>
            </a:r>
            <a:r>
              <a:rPr lang="en-US" altLang="ko-KR" sz="1400" dirty="0" smtClean="0">
                <a:latin typeface="+mn-ea"/>
                <a:ea typeface="+mn-ea"/>
              </a:rPr>
              <a:t>: NAIS JS Relay </a:t>
            </a:r>
            <a:r>
              <a:rPr lang="ko-KR" altLang="en-US" sz="1400" dirty="0" smtClean="0">
                <a:latin typeface="+mn-ea"/>
                <a:ea typeface="+mn-ea"/>
              </a:rPr>
              <a:t>데이터시트</a:t>
            </a:r>
            <a:r>
              <a:rPr lang="en-US" altLang="ko-KR" sz="1400" dirty="0" smtClean="0">
                <a:latin typeface="+mn-ea"/>
                <a:ea typeface="+mn-ea"/>
              </a:rPr>
              <a:t>(c)]]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핀을 이용한 릴레이 구동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소형 릴레이 </a:t>
            </a:r>
            <a:r>
              <a:rPr lang="en-US" altLang="ko-KR" dirty="0" smtClean="0"/>
              <a:t>JS1F-5V </a:t>
            </a:r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전자석이 되기 위해 </a:t>
            </a:r>
            <a:r>
              <a:rPr lang="en-US" altLang="ko-KR" dirty="0" smtClean="0"/>
              <a:t>5[V] </a:t>
            </a:r>
            <a:r>
              <a:rPr lang="ko-KR" altLang="en-US" dirty="0" smtClean="0"/>
              <a:t>조건에서 </a:t>
            </a:r>
            <a:r>
              <a:rPr lang="en-US" altLang="ko-KR" dirty="0" smtClean="0"/>
              <a:t>72[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</a:t>
            </a:r>
            <a:r>
              <a:rPr lang="ko-KR" altLang="en-US" dirty="0" smtClean="0"/>
              <a:t>가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핀으로 직접 구동이 어려움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출력핀으로</a:t>
            </a:r>
            <a:r>
              <a:rPr lang="ko-KR" altLang="en-US" dirty="0" smtClean="0"/>
              <a:t> 트랜지스터를 구동한 </a:t>
            </a:r>
            <a:r>
              <a:rPr lang="ko-KR" altLang="en-US" dirty="0" err="1" smtClean="0"/>
              <a:t>컬렉터</a:t>
            </a:r>
            <a:r>
              <a:rPr lang="ko-KR" altLang="en-US" dirty="0" smtClean="0"/>
              <a:t> 전류를 사용하여 간접 구동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릴레이 구동을 위한 회로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3"/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992" y="2971552"/>
            <a:ext cx="694198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핀을 이용한 릴레이 구동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323528" y="1052736"/>
            <a:ext cx="8318698" cy="5500688"/>
          </a:xfrm>
          <a:prstGeom prst="rect">
            <a:avLst/>
          </a:prstGeom>
        </p:spPr>
        <p:txBody>
          <a:bodyPr/>
          <a:lstStyle/>
          <a:p>
            <a:pPr marL="530225" lvl="3" indent="-255588" ea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800" dirty="0" smtClean="0">
                <a:latin typeface="+mn-ea"/>
                <a:ea typeface="+mn-ea"/>
              </a:rPr>
              <a:t>릴레이 구동을 위한 프로그램</a:t>
            </a:r>
          </a:p>
          <a:p>
            <a:pPr marL="365125" marR="0" lvl="1" indent="-3651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66CC"/>
              </a:buClr>
              <a:buSzTx/>
              <a:buFont typeface="Wingdings" pitchFamily="2" charset="2"/>
              <a:buChar char=""/>
              <a:tabLst/>
              <a:defRPr/>
            </a:pPr>
            <a:endParaRPr kumimoji="0" lang="ko-KR" alt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  <a:p>
            <a:pPr marL="530225" marR="0" lvl="3" indent="-255588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274638" marR="0" lvl="2" indent="-274638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SzTx/>
              <a:buFont typeface="Wingdings" pitchFamily="2" charset="2"/>
              <a:buChar char="Ø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  <a:p>
            <a:pPr marL="530225" marR="0" lvl="3" indent="-255588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418" y="1496740"/>
            <a:ext cx="7327390" cy="4020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1738288" y="2564904"/>
            <a:ext cx="3409776" cy="1787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20072" y="2442096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핀 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신호 방향 설정</a:t>
            </a:r>
            <a:endParaRPr lang="ko-KR" altLang="en-US" sz="16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42962" y="2780928"/>
            <a:ext cx="3405102" cy="21602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220072" y="2721620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입력신호 내부 </a:t>
            </a:r>
            <a:r>
              <a:rPr lang="ko-KR" altLang="en-US" sz="16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풀업</a:t>
            </a:r>
            <a:endParaRPr lang="ko-KR" altLang="en-US" sz="16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26320" y="3429000"/>
            <a:ext cx="3096344" cy="21602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41280" y="3356992"/>
            <a:ext cx="3309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PG1 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스위치 눌림을 </a:t>
            </a:r>
            <a:r>
              <a:rPr lang="ko-KR" altLang="en-US" sz="16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폴링으로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감지</a:t>
            </a:r>
            <a:endParaRPr lang="ko-KR" altLang="en-US" sz="16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32772" y="4026550"/>
            <a:ext cx="3309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PG2 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스위치 눌림을 </a:t>
            </a:r>
            <a:r>
              <a:rPr lang="ko-KR" altLang="en-US" sz="1600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폴링으로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감지</a:t>
            </a:r>
            <a:endParaRPr lang="ko-KR" altLang="en-US" sz="16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13620" y="4081264"/>
            <a:ext cx="3096344" cy="21602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릴레이 구동 회로 동작을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로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N.C.</a:t>
            </a:r>
            <a:r>
              <a:rPr lang="ko-KR" altLang="en-US" dirty="0" smtClean="0"/>
              <a:t>가 연결될 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N.O.</a:t>
            </a:r>
            <a:r>
              <a:rPr lang="ko-KR" altLang="en-US" dirty="0" smtClean="0"/>
              <a:t>이 연결될 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서로 다른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켜지게 구성된 회로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릴레이 </a:t>
            </a:r>
            <a:r>
              <a:rPr lang="en-US" altLang="ko-KR" dirty="0" smtClean="0"/>
              <a:t>ON/OFF </a:t>
            </a:r>
            <a:r>
              <a:rPr lang="ko-KR" altLang="en-US" dirty="0" smtClean="0"/>
              <a:t>작동</a:t>
            </a:r>
          </a:p>
          <a:p>
            <a:pPr lvl="2"/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04780" y="1124744"/>
            <a:ext cx="331121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핀을 이용한 릴레이 구동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861048"/>
            <a:ext cx="8064896" cy="217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 latinLnBrk="1"/>
            <a:r>
              <a:rPr lang="ko-KR" altLang="en-US" dirty="0" smtClean="0">
                <a:solidFill>
                  <a:srgbClr val="0070C0"/>
                </a:solidFill>
              </a:rPr>
              <a:t>실험 </a:t>
            </a:r>
            <a:r>
              <a:rPr lang="en-US" altLang="ko-KR" dirty="0" smtClean="0">
                <a:solidFill>
                  <a:srgbClr val="0070C0"/>
                </a:solidFill>
              </a:rPr>
              <a:t>5-5 </a:t>
            </a:r>
            <a:r>
              <a:rPr lang="ko-KR" altLang="en-US" dirty="0" smtClean="0">
                <a:solidFill>
                  <a:srgbClr val="0070C0"/>
                </a:solidFill>
              </a:rPr>
              <a:t>릴레이 구동 </a:t>
            </a:r>
            <a:r>
              <a:rPr lang="en-US" altLang="ko-KR" dirty="0" smtClean="0">
                <a:solidFill>
                  <a:srgbClr val="C00000"/>
                </a:solidFill>
              </a:rPr>
              <a:t>(video.zip </a:t>
            </a:r>
            <a:r>
              <a:rPr lang="ko-KR" altLang="en-US" dirty="0" smtClean="0">
                <a:solidFill>
                  <a:srgbClr val="C00000"/>
                </a:solidFill>
              </a:rPr>
              <a:t>참고</a:t>
            </a:r>
            <a:r>
              <a:rPr lang="en-US" altLang="ko-KR" dirty="0" smtClean="0">
                <a:solidFill>
                  <a:srgbClr val="C00000"/>
                </a:solidFill>
              </a:rPr>
              <a:t> / 5-5)</a:t>
            </a:r>
            <a:endParaRPr lang="ko-KR" altLang="en-US" dirty="0" smtClean="0">
              <a:solidFill>
                <a:srgbClr val="0070C0"/>
              </a:solidFill>
            </a:endParaRPr>
          </a:p>
          <a:p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486400" cy="3362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05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핀을 이용한 릴레이 구동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sz="3100" dirty="0" smtClean="0"/>
              <a:t>프로세서 연산에 의한 강제 시간 지연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en-US" altLang="ko-KR" dirty="0" smtClean="0"/>
              <a:t>GNU </a:t>
            </a:r>
            <a:r>
              <a:rPr lang="en-US" altLang="ko-KR" dirty="0" err="1" smtClean="0"/>
              <a:t>gcc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컴파일러의 라이브러리 시간 지연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시간지연 라이브러리 함수</a:t>
            </a:r>
            <a:endParaRPr lang="en-US" altLang="ko-KR" dirty="0" smtClean="0"/>
          </a:p>
          <a:p>
            <a:pPr lvl="3">
              <a:buNone/>
            </a:pPr>
            <a:endParaRPr lang="en-US" altLang="ko-KR" dirty="0" smtClean="0"/>
          </a:p>
          <a:p>
            <a:pPr lvl="3">
              <a:buNone/>
            </a:pPr>
            <a:endParaRPr lang="en-US" altLang="ko-KR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382905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95536" y="2708920"/>
            <a:ext cx="835292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&lt;</a:t>
            </a:r>
            <a:r>
              <a:rPr kumimoji="0" lang="en-US" altLang="ko-KR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util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/</a:t>
            </a:r>
            <a:r>
              <a:rPr kumimoji="0" lang="en-US" altLang="ko-KR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delay.h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&gt;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를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include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해야 사용할 수 있음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위 함수 사용을 위해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F_CPU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가 정의하는 방법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Project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메뉴→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Configuration </a:t>
            </a:r>
            <a:r>
              <a:rPr kumimoji="0" lang="en-US" altLang="ko-KR" sz="18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Options→General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 → Frequency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항 입력</a:t>
            </a:r>
            <a:endParaRPr kumimoji="0" lang="en-US" altLang="ko-KR" sz="18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439420" lvl="3" eaLnBrk="0" latinLnBrk="0" hangingPunct="0">
              <a:spcBef>
                <a:spcPts val="300"/>
              </a:spcBef>
              <a:spcAft>
                <a:spcPts val="600"/>
              </a:spcAft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&lt;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혹은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&gt;</a:t>
            </a: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#define F_CPU 16000000UL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로 정의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, CPU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주파수가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16MHz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인 경우</a:t>
            </a:r>
          </a:p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endParaRPr kumimoji="0" lang="ko-KR" altLang="en-US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sz="3100" dirty="0" smtClean="0">
                <a:solidFill>
                  <a:prstClr val="white"/>
                </a:solidFill>
              </a:rPr>
              <a:t>프로세서 연산에 의한 강제 시간 지연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스위치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현상과 소프트웨어적인 해결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핀에 인가되는 전압을 결정하는 회로</a:t>
            </a:r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7784" y="4993431"/>
            <a:ext cx="33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[ </a:t>
            </a:r>
            <a:r>
              <a:rPr lang="ko-KR" altLang="en-US" sz="1400" dirty="0" smtClean="0">
                <a:latin typeface="+mn-ea"/>
                <a:ea typeface="+mn-ea"/>
              </a:rPr>
              <a:t>통상적인 </a:t>
            </a:r>
            <a:r>
              <a:rPr lang="ko-KR" altLang="en-US" sz="1400" dirty="0" err="1" smtClean="0">
                <a:latin typeface="+mn-ea"/>
                <a:ea typeface="+mn-ea"/>
              </a:rPr>
              <a:t>푸시버튼</a:t>
            </a:r>
            <a:r>
              <a:rPr lang="ko-KR" altLang="en-US" sz="1400" dirty="0" smtClean="0">
                <a:latin typeface="+mn-ea"/>
                <a:ea typeface="+mn-ea"/>
              </a:rPr>
              <a:t> 스위치 입력 회로</a:t>
            </a:r>
            <a:r>
              <a:rPr lang="en-US" altLang="ko-KR" sz="1400" dirty="0" smtClean="0">
                <a:latin typeface="+mn-ea"/>
                <a:ea typeface="+mn-ea"/>
              </a:rPr>
              <a:t>]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776" y="2060848"/>
            <a:ext cx="696513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06 </a:t>
            </a:r>
            <a:r>
              <a:rPr lang="ko-KR" altLang="en-US" dirty="0" smtClean="0"/>
              <a:t>프로세서 연산에 의한 강제 시간 지연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2"/>
            <a:r>
              <a:rPr lang="ko-KR" altLang="en-US" dirty="0" smtClean="0"/>
              <a:t>스위치 </a:t>
            </a:r>
            <a:r>
              <a:rPr lang="ko-KR" altLang="en-US" dirty="0" err="1" smtClean="0"/>
              <a:t>바운싱</a:t>
            </a:r>
            <a:r>
              <a:rPr lang="ko-KR" altLang="en-US" dirty="0" smtClean="0"/>
              <a:t> 현상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스위치를 여러 번 누른 동작으로 오동작할 수 있음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스위치의 기계적인 특성으로 발생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전압 변화 유발</a:t>
            </a:r>
            <a:endParaRPr lang="en-US" altLang="ko-KR" dirty="0" smtClean="0">
              <a:sym typeface="Wingdings" pitchFamily="2" charset="2"/>
            </a:endParaRPr>
          </a:p>
          <a:p>
            <a:pPr lvl="3"/>
            <a:r>
              <a:rPr lang="ko-KR" altLang="en-US" dirty="0" smtClean="0">
                <a:sym typeface="Wingdings" pitchFamily="2" charset="2"/>
              </a:rPr>
              <a:t>소프트웨어적으로 </a:t>
            </a:r>
            <a:r>
              <a:rPr lang="ko-KR" altLang="en-US" b="1" dirty="0" smtClean="0">
                <a:solidFill>
                  <a:srgbClr val="0000CC"/>
                </a:solidFill>
                <a:sym typeface="Wingdings" pitchFamily="2" charset="2"/>
              </a:rPr>
              <a:t>스위치 </a:t>
            </a:r>
            <a:r>
              <a:rPr lang="ko-KR" altLang="en-US" b="1" dirty="0" err="1" smtClean="0">
                <a:solidFill>
                  <a:srgbClr val="0000CC"/>
                </a:solidFill>
                <a:sym typeface="Wingdings" pitchFamily="2" charset="2"/>
              </a:rPr>
              <a:t>디바운싱</a:t>
            </a:r>
            <a:r>
              <a:rPr lang="ko-KR" altLang="en-US" b="1" dirty="0" smtClean="0">
                <a:solidFill>
                  <a:srgbClr val="0000CC"/>
                </a:solidFill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역할 수행</a:t>
            </a:r>
            <a:endParaRPr lang="en-US" altLang="ko-KR" dirty="0" smtClean="0">
              <a:sym typeface="Wingdings" pitchFamily="2" charset="2"/>
            </a:endParaRPr>
          </a:p>
          <a:p>
            <a:pPr lvl="4"/>
            <a:r>
              <a:rPr lang="ko-KR" altLang="en-US" dirty="0" smtClean="0">
                <a:sym typeface="Wingdings" pitchFamily="2" charset="2"/>
              </a:rPr>
              <a:t>스위치 변화를 처음 감지 후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일정시간 동안 변화를 무시함</a:t>
            </a:r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068960"/>
            <a:ext cx="5256584" cy="219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2073311" y="5353471"/>
            <a:ext cx="3002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[ </a:t>
            </a:r>
            <a:r>
              <a:rPr lang="ko-KR" altLang="en-US" sz="1400" dirty="0" smtClean="0">
                <a:latin typeface="+mn-ea"/>
                <a:ea typeface="+mn-ea"/>
              </a:rPr>
              <a:t>스위치 </a:t>
            </a:r>
            <a:r>
              <a:rPr lang="ko-KR" altLang="en-US" sz="1400" dirty="0" err="1" smtClean="0">
                <a:latin typeface="+mn-ea"/>
                <a:ea typeface="+mn-ea"/>
              </a:rPr>
              <a:t>바운싱에</a:t>
            </a:r>
            <a:r>
              <a:rPr lang="ko-KR" altLang="en-US" sz="1400" dirty="0" smtClean="0">
                <a:latin typeface="+mn-ea"/>
                <a:ea typeface="+mn-ea"/>
              </a:rPr>
              <a:t> 의한 전압 변화 </a:t>
            </a:r>
            <a:r>
              <a:rPr lang="en-US" altLang="ko-KR" sz="1400" dirty="0" smtClean="0">
                <a:latin typeface="+mn-ea"/>
                <a:ea typeface="+mn-ea"/>
              </a:rPr>
              <a:t>]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ko-KR" altLang="en-US" sz="2700" dirty="0" smtClean="0"/>
              <a:t>시간 지연 함수를 이용한 </a:t>
            </a:r>
            <a:r>
              <a:rPr lang="en-US" altLang="ko-KR" sz="2700" dirty="0" smtClean="0"/>
              <a:t>1</a:t>
            </a:r>
            <a:r>
              <a:rPr lang="ko-KR" altLang="en-US" sz="2700" dirty="0" smtClean="0"/>
              <a:t>초마다 숫자 증가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  </a:t>
            </a:r>
            <a:endParaRPr lang="en-US" altLang="ko-KR" dirty="0" err="1" smtClean="0"/>
          </a:p>
          <a:p>
            <a:pPr lvl="3"/>
            <a:r>
              <a:rPr lang="ko-KR" altLang="en-US" dirty="0" smtClean="0"/>
              <a:t>시간 지연 함수를 호출하여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숫자가 증가되는 동작을 이해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회로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892" y="2302272"/>
            <a:ext cx="7559986" cy="39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95536" y="1196752"/>
            <a:ext cx="8604448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디지털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I/O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개요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디지털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I/O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핀을 이용한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7-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세그먼트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LED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구동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트랜지스터를 이용한 </a:t>
            </a: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스위칭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동작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트랜지스터를 이용한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ATmega128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정격 초과전류 공급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디지털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I/O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핀을 이용한 릴레이 구동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en-US" altLang="ko-KR" sz="20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프로세서 연산에 의한 강제 시간 지연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시간 지연 함수를 이용한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초마다 숫자 증가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8.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시간 지연 함수를 이용한 스위치 </a:t>
            </a: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디바운싱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9. H-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브리지 회로를 이용한 소형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모터 </a:t>
            </a: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정</a:t>
            </a: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맑은 고딕"/>
                <a:ea typeface="맑은 고딕"/>
              </a:rPr>
              <a:t>ㆍ</a:t>
            </a:r>
            <a:r>
              <a:rPr lang="ko-KR" altLang="en-US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역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회전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10. H-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브리지 회로를 이용한 소형 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DC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모터 </a:t>
            </a:r>
            <a:r>
              <a:rPr lang="ko-KR" altLang="en-US" sz="2000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정</a:t>
            </a:r>
            <a:r>
              <a:rPr lang="ko-KR" altLang="en-US" sz="2000" dirty="0" err="1" smtClean="0">
                <a:solidFill>
                  <a:schemeClr val="accent3">
                    <a:lumMod val="75000"/>
                  </a:schemeClr>
                </a:solidFill>
                <a:latin typeface="맑은 고딕"/>
                <a:ea typeface="맑은 고딕"/>
              </a:rPr>
              <a:t>ㆍ</a:t>
            </a:r>
            <a:r>
              <a:rPr lang="ko-KR" altLang="en-US" sz="2000" dirty="0" err="1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역회전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(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동영상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2000" dirty="0" smtClean="0">
                <a:solidFill>
                  <a:schemeClr val="accent3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</a:p>
          <a:p>
            <a:pPr marL="514350" indent="-514350">
              <a:lnSpc>
                <a:spcPts val="3120"/>
              </a:lnSpc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ko-KR" dirty="0" smtClean="0">
              <a:solidFill>
                <a:schemeClr val="accent3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147" name="제목 4"/>
          <p:cNvSpPr>
            <a:spLocks noGrp="1"/>
          </p:cNvSpPr>
          <p:nvPr>
            <p:ph type="title"/>
          </p:nvPr>
        </p:nvSpPr>
        <p:spPr bwMode="auto">
          <a:xfrm>
            <a:off x="1054100" y="0"/>
            <a:ext cx="7072313" cy="5715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29083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ko-KR" altLang="en-US" sz="2700" dirty="0" smtClean="0"/>
              <a:t>시간 지연 함수를 이용한 </a:t>
            </a:r>
            <a:r>
              <a:rPr lang="en-US" altLang="ko-KR" sz="2700" dirty="0" smtClean="0"/>
              <a:t>1</a:t>
            </a:r>
            <a:r>
              <a:rPr lang="ko-KR" altLang="en-US" sz="2700" dirty="0" smtClean="0"/>
              <a:t>초마다 숫자 증가</a:t>
            </a:r>
            <a:endParaRPr lang="ko-KR" altLang="en-US" sz="27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절차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5.2</a:t>
            </a:r>
            <a:r>
              <a:rPr lang="ko-KR" altLang="en-US" dirty="0" smtClean="0"/>
              <a:t>절에서 실험한 </a:t>
            </a:r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디스플레이를 위한 배열 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en-US" altLang="ko-KR" dirty="0" smtClean="0"/>
              <a:t>#include &lt;</a:t>
            </a:r>
            <a:r>
              <a:rPr lang="en-US" altLang="ko-KR" dirty="0" err="1" smtClean="0"/>
              <a:t>util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delay.h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포함하여 </a:t>
            </a:r>
            <a:r>
              <a:rPr lang="en-US" altLang="ko-KR" dirty="0" smtClean="0"/>
              <a:t>_</a:t>
            </a:r>
            <a:r>
              <a:rPr lang="en-US" altLang="ko-KR" dirty="0" err="1" smtClean="0"/>
              <a:t>delay_ms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 호출 가능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_</a:t>
            </a:r>
            <a:r>
              <a:rPr lang="en-US" altLang="ko-KR" dirty="0" err="1" smtClean="0"/>
              <a:t>delay_ms</a:t>
            </a:r>
            <a:r>
              <a:rPr lang="en-US" altLang="ko-KR" dirty="0" smtClean="0"/>
              <a:t>(1000) </a:t>
            </a:r>
            <a:r>
              <a:rPr lang="ko-KR" altLang="en-US" dirty="0" smtClean="0"/>
              <a:t>함수 호출은 </a:t>
            </a:r>
            <a:r>
              <a:rPr lang="en-US" altLang="ko-KR" dirty="0" smtClean="0"/>
              <a:t>1000[</a:t>
            </a:r>
            <a:r>
              <a:rPr lang="en-US" altLang="ko-KR" dirty="0" err="1" smtClean="0"/>
              <a:t>msec</a:t>
            </a:r>
            <a:r>
              <a:rPr lang="en-US" altLang="ko-KR" dirty="0" smtClean="0"/>
              <a:t>]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시간 지연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en-US" altLang="ko-KR" dirty="0" smtClean="0"/>
              <a:t>_</a:t>
            </a:r>
            <a:r>
              <a:rPr lang="en-US" altLang="ko-KR" dirty="0" err="1" smtClean="0"/>
              <a:t>delay_ms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F_CPU </a:t>
            </a:r>
            <a:r>
              <a:rPr lang="ko-KR" altLang="en-US" dirty="0" smtClean="0"/>
              <a:t>매크로 레이블 정의 필요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#define F_CPU 16000000UL</a:t>
            </a:r>
            <a:r>
              <a:rPr lang="ko-KR" altLang="en-US" dirty="0" smtClean="0"/>
              <a:t>에 의한 정의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혹은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환경에서 </a:t>
            </a:r>
            <a:r>
              <a:rPr lang="en-US" altLang="ko-KR" dirty="0" smtClean="0"/>
              <a:t>Frequency </a:t>
            </a:r>
            <a:r>
              <a:rPr lang="ko-KR" altLang="en-US" dirty="0" smtClean="0"/>
              <a:t>항목 기록에 의해 정의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둘 다 사용하면 프로그램에서 경고 발생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#define F_CPU 16000000UL </a:t>
            </a:r>
            <a:r>
              <a:rPr lang="ko-KR" altLang="en-US" dirty="0" smtClean="0"/>
              <a:t>정의가 사용됨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srgbClr val="CC3300"/>
                </a:solidFill>
              </a:rPr>
              <a:t>sec % 10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연산은 정수 </a:t>
            </a:r>
            <a:r>
              <a:rPr lang="en-US" altLang="ko-KR" dirty="0" smtClean="0"/>
              <a:t>sec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으로 나눈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 값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0 ~ 9 </a:t>
            </a:r>
            <a:r>
              <a:rPr lang="ko-KR" altLang="en-US" dirty="0" smtClean="0"/>
              <a:t>까지만 디스플레이 됨</a:t>
            </a:r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927248"/>
            <a:ext cx="8318698" cy="5500688"/>
          </a:xfrm>
        </p:spPr>
        <p:txBody>
          <a:bodyPr/>
          <a:lstStyle/>
          <a:p>
            <a:pPr lvl="3">
              <a:defRPr/>
            </a:pPr>
            <a:r>
              <a:rPr lang="en-US" altLang="ko-KR" dirty="0" smtClean="0"/>
              <a:t>_</a:t>
            </a:r>
            <a:r>
              <a:rPr lang="en-US" altLang="ko-KR" dirty="0" err="1" smtClean="0"/>
              <a:t>delay_ms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함수를 이용한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지연 프로그램</a:t>
            </a:r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52251" y="29083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07 </a:t>
            </a:r>
            <a:r>
              <a:rPr lang="ko-KR" altLang="en-US" sz="2700" dirty="0" smtClean="0"/>
              <a:t>시간 지연 함수를 이용한 </a:t>
            </a:r>
            <a:r>
              <a:rPr lang="en-US" altLang="ko-KR" sz="2700" dirty="0" smtClean="0"/>
              <a:t>1</a:t>
            </a:r>
            <a:r>
              <a:rPr lang="ko-KR" altLang="en-US" sz="2700" dirty="0" smtClean="0"/>
              <a:t>초마다 숫자 증가</a:t>
            </a:r>
            <a:endParaRPr lang="ko-KR" altLang="en-US" sz="27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8384" y="1374676"/>
            <a:ext cx="814069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dirty="0" smtClean="0"/>
              <a:t>시간 지연 함수를 이용한 스위치 </a:t>
            </a:r>
            <a:r>
              <a:rPr lang="ko-KR" altLang="en-US" dirty="0" err="1" smtClean="0"/>
              <a:t>디바운싱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스위치 </a:t>
            </a:r>
            <a:r>
              <a:rPr lang="ko-KR" altLang="en-US" dirty="0" err="1" smtClean="0"/>
              <a:t>바운싱</a:t>
            </a:r>
            <a:r>
              <a:rPr lang="ko-KR" altLang="en-US" dirty="0" smtClean="0"/>
              <a:t> 현상에 의한 </a:t>
            </a:r>
            <a:r>
              <a:rPr lang="ko-KR" altLang="en-US" dirty="0" err="1" smtClean="0"/>
              <a:t>오동작을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시간 지연을 이용한 스위치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현상을 확인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스위치 </a:t>
            </a:r>
            <a:r>
              <a:rPr lang="ko-KR" altLang="en-US" dirty="0" err="1" smtClean="0"/>
              <a:t>디바운싱을</a:t>
            </a:r>
            <a:r>
              <a:rPr lang="ko-KR" altLang="en-US" dirty="0" smtClean="0"/>
              <a:t> 위한 회로</a:t>
            </a:r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641" y="2708920"/>
            <a:ext cx="7824429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dirty="0" smtClean="0"/>
              <a:t>시간 지연 함수를 이용한 스위치 </a:t>
            </a:r>
            <a:r>
              <a:rPr lang="ko-KR" altLang="en-US" dirty="0" err="1" smtClean="0"/>
              <a:t>디바운싱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절차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초기화 과정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2225" lvl="1" indent="0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365104"/>
            <a:ext cx="7560840" cy="2197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285428" y="3923764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스위치 눌림 감지는 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before 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값과 현재의 </a:t>
            </a:r>
            <a:r>
              <a:rPr lang="en-US" altLang="ko-KR" sz="1800" dirty="0" smtClean="0">
                <a:latin typeface="HY헤드라인M" pitchFamily="18" charset="-127"/>
                <a:ea typeface="HY헤드라인M" pitchFamily="18" charset="-127"/>
              </a:rPr>
              <a:t>PD0 </a:t>
            </a:r>
            <a:r>
              <a:rPr lang="ko-KR" altLang="en-US" sz="1800" dirty="0" smtClean="0">
                <a:latin typeface="HY헤드라인M" pitchFamily="18" charset="-127"/>
                <a:ea typeface="HY헤드라인M" pitchFamily="18" charset="-127"/>
              </a:rPr>
              <a:t>핀 논리값 검사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916832"/>
            <a:ext cx="722345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4202435" y="2996952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//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스위치 눌린 횟수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76464" y="328079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4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//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초기 스위치는 개방된 상황으로 간주</a:t>
            </a:r>
            <a:endParaRPr lang="en-US" altLang="ko-KR" sz="14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dirty="0" smtClean="0"/>
              <a:t>시간 지연 함수를 이용한 스위치 </a:t>
            </a:r>
            <a:r>
              <a:rPr lang="ko-KR" altLang="en-US" dirty="0" err="1" smtClean="0"/>
              <a:t>디바운싱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6224" y="1196752"/>
            <a:ext cx="6246680" cy="546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83568" y="836712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Arial" pitchFamily="34" charset="0"/>
              <a:buChar char="•"/>
            </a:pPr>
            <a:r>
              <a:rPr lang="ko-KR" altLang="en-US" sz="1800" dirty="0" err="1" smtClean="0">
                <a:latin typeface="+mn-ea"/>
                <a:ea typeface="+mn-ea"/>
              </a:rPr>
              <a:t>바운싱</a:t>
            </a:r>
            <a:r>
              <a:rPr lang="ko-KR" altLang="en-US" sz="1800" dirty="0" smtClean="0">
                <a:latin typeface="+mn-ea"/>
                <a:ea typeface="+mn-ea"/>
              </a:rPr>
              <a:t> 현상을 제거하지 못한 프로그램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08 </a:t>
            </a:r>
            <a:r>
              <a:rPr lang="ko-KR" altLang="en-US" dirty="0" smtClean="0"/>
              <a:t>시간 지연 함수를 이용한 스위치 </a:t>
            </a:r>
            <a:r>
              <a:rPr lang="ko-KR" altLang="en-US" dirty="0" err="1" smtClean="0"/>
              <a:t>디바운싱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2"/>
            <a:r>
              <a:rPr lang="ko-KR" altLang="en-US" dirty="0" smtClean="0"/>
              <a:t>소프트웨어적인 </a:t>
            </a:r>
            <a:r>
              <a:rPr lang="ko-KR" altLang="en-US" dirty="0" err="1" smtClean="0"/>
              <a:t>디바운싱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스위치 변화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일정기간 강제 시간지연을 갖게 함</a:t>
            </a:r>
          </a:p>
          <a:p>
            <a:pPr lvl="3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31776" y="1870224"/>
            <a:ext cx="8140558" cy="3168352"/>
            <a:chOff x="159937" y="2708920"/>
            <a:chExt cx="8680110" cy="345638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37" y="2708920"/>
              <a:ext cx="8680110" cy="3456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4" name="직선 화살표 연결선 13"/>
            <p:cNvCxnSpPr/>
            <p:nvPr/>
          </p:nvCxnSpPr>
          <p:spPr>
            <a:xfrm flipH="1">
              <a:off x="3491880" y="4293096"/>
              <a:ext cx="8640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H="1">
              <a:off x="3491880" y="5157192"/>
              <a:ext cx="86409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35741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2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en-US" altLang="ko-KR" sz="2100" dirty="0" smtClean="0"/>
              <a:t>H-</a:t>
            </a:r>
            <a:r>
              <a:rPr lang="ko-KR" altLang="en-US" sz="2100" dirty="0" smtClean="0"/>
              <a:t>브리지 회로를 이용한 소형 </a:t>
            </a:r>
            <a:r>
              <a:rPr lang="en-US" altLang="ko-KR" sz="2100" dirty="0" smtClean="0"/>
              <a:t>DC </a:t>
            </a:r>
            <a:r>
              <a:rPr lang="ko-KR" altLang="en-US" sz="2100" dirty="0" smtClean="0"/>
              <a:t>모터 정</a:t>
            </a:r>
            <a:r>
              <a:rPr lang="en-US" altLang="ko-KR" sz="2100" dirty="0" smtClean="0"/>
              <a:t>·</a:t>
            </a:r>
            <a:r>
              <a:rPr lang="ko-KR" altLang="en-US" sz="2100" dirty="0" smtClean="0"/>
              <a:t>역 회전</a:t>
            </a:r>
            <a:endParaRPr lang="ko-KR" altLang="en-US" sz="21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en-US" altLang="ko-KR" dirty="0" smtClean="0"/>
              <a:t>DC </a:t>
            </a:r>
            <a:r>
              <a:rPr lang="ko-KR" altLang="en-US" dirty="0" smtClean="0"/>
              <a:t>모터의 정회전과 역회전을 위한 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 회로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H-</a:t>
            </a:r>
            <a:r>
              <a:rPr lang="ko-KR" altLang="en-US" dirty="0" smtClean="0"/>
              <a:t>브리지 회로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모터의 전류 흐름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우</a:t>
            </a:r>
            <a:endParaRPr lang="en-US" altLang="ko-KR" dirty="0" smtClean="0">
              <a:sym typeface="Wingdings" pitchFamily="2" charset="2"/>
            </a:endParaRPr>
          </a:p>
          <a:p>
            <a:pPr lvl="4"/>
            <a:r>
              <a:rPr lang="en-US" altLang="ko-KR" dirty="0" smtClean="0">
                <a:sym typeface="Wingdings" pitchFamily="2" charset="2"/>
              </a:rPr>
              <a:t>A, D </a:t>
            </a:r>
            <a:r>
              <a:rPr lang="ko-KR" altLang="en-US" dirty="0" smtClean="0">
                <a:sym typeface="Wingdings" pitchFamily="2" charset="2"/>
              </a:rPr>
              <a:t>단락</a:t>
            </a:r>
            <a:endParaRPr lang="en-US" altLang="ko-KR" dirty="0" smtClean="0">
              <a:sym typeface="Wingdings" pitchFamily="2" charset="2"/>
            </a:endParaRPr>
          </a:p>
          <a:p>
            <a:pPr lvl="4"/>
            <a:r>
              <a:rPr lang="en-US" altLang="ko-KR" dirty="0" smtClean="0">
                <a:sym typeface="Wingdings" pitchFamily="2" charset="2"/>
              </a:rPr>
              <a:t>B, C </a:t>
            </a:r>
            <a:r>
              <a:rPr lang="ko-KR" altLang="en-US" dirty="0" smtClean="0">
                <a:sym typeface="Wingdings" pitchFamily="2" charset="2"/>
              </a:rPr>
              <a:t>개방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endParaRPr lang="en-US" altLang="ko-KR" dirty="0" smtClean="0">
              <a:sym typeface="Wingdings" pitchFamily="2" charset="2"/>
            </a:endParaRPr>
          </a:p>
          <a:p>
            <a:pPr lvl="3"/>
            <a:r>
              <a:rPr lang="ko-KR" altLang="en-US" dirty="0" smtClean="0"/>
              <a:t>모터의 전류 흐름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좌</a:t>
            </a:r>
            <a:endParaRPr lang="en-US" altLang="ko-KR" dirty="0" smtClean="0">
              <a:sym typeface="Wingdings" pitchFamily="2" charset="2"/>
            </a:endParaRPr>
          </a:p>
          <a:p>
            <a:pPr lvl="4"/>
            <a:r>
              <a:rPr lang="en-US" altLang="ko-KR" dirty="0" smtClean="0">
                <a:sym typeface="Wingdings" pitchFamily="2" charset="2"/>
              </a:rPr>
              <a:t>A, D </a:t>
            </a:r>
            <a:r>
              <a:rPr lang="ko-KR" altLang="en-US" dirty="0" smtClean="0">
                <a:sym typeface="Wingdings" pitchFamily="2" charset="2"/>
              </a:rPr>
              <a:t>개방</a:t>
            </a:r>
            <a:endParaRPr lang="en-US" altLang="ko-KR" dirty="0" smtClean="0">
              <a:sym typeface="Wingdings" pitchFamily="2" charset="2"/>
            </a:endParaRPr>
          </a:p>
          <a:p>
            <a:pPr lvl="4"/>
            <a:r>
              <a:rPr lang="en-US" altLang="ko-KR" dirty="0" smtClean="0">
                <a:sym typeface="Wingdings" pitchFamily="2" charset="2"/>
              </a:rPr>
              <a:t>B, C </a:t>
            </a:r>
            <a:r>
              <a:rPr lang="ko-KR" altLang="en-US" dirty="0" smtClean="0">
                <a:sym typeface="Wingdings" pitchFamily="2" charset="2"/>
              </a:rPr>
              <a:t>단락</a:t>
            </a:r>
            <a:r>
              <a:rPr lang="en-US" altLang="ko-KR" dirty="0" smtClean="0">
                <a:sym typeface="Wingdings" pitchFamily="2" charset="2"/>
              </a:rPr>
              <a:t/>
            </a:r>
            <a:br>
              <a:rPr lang="en-US" altLang="ko-KR" dirty="0" smtClean="0">
                <a:sym typeface="Wingdings" pitchFamily="2" charset="2"/>
              </a:rPr>
            </a:br>
            <a:endParaRPr lang="en-US" altLang="ko-KR" dirty="0" smtClean="0">
              <a:sym typeface="Wingdings" pitchFamily="2" charset="2"/>
            </a:endParaRPr>
          </a:p>
          <a:p>
            <a:pPr lvl="3"/>
            <a:r>
              <a:rPr lang="ko-KR" altLang="en-US" dirty="0" smtClean="0">
                <a:sym typeface="Wingdings" pitchFamily="2" charset="2"/>
              </a:rPr>
              <a:t>모터 전류 차단</a:t>
            </a:r>
            <a:endParaRPr lang="en-US" altLang="ko-KR" dirty="0" smtClean="0">
              <a:sym typeface="Wingdings" pitchFamily="2" charset="2"/>
            </a:endParaRPr>
          </a:p>
          <a:p>
            <a:pPr lvl="4"/>
            <a:r>
              <a:rPr lang="en-US" altLang="ko-KR" dirty="0" smtClean="0">
                <a:sym typeface="Wingdings" pitchFamily="2" charset="2"/>
              </a:rPr>
              <a:t>A, B, C, D </a:t>
            </a:r>
            <a:r>
              <a:rPr lang="ko-KR" altLang="en-US" dirty="0" smtClean="0">
                <a:sym typeface="Wingdings" pitchFamily="2" charset="2"/>
              </a:rPr>
              <a:t>모두 개방</a:t>
            </a:r>
            <a:endParaRPr lang="en-US" altLang="ko-KR" dirty="0" smtClean="0">
              <a:sym typeface="Wingdings" pitchFamily="2" charset="2"/>
            </a:endParaRPr>
          </a:p>
          <a:p>
            <a:pPr lvl="4"/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혹은</a:t>
            </a:r>
            <a:r>
              <a:rPr lang="en-US" altLang="ko-KR" dirty="0" smtClean="0">
                <a:sym typeface="Wingdings" pitchFamily="2" charset="2"/>
              </a:rPr>
              <a:t>) A, B </a:t>
            </a:r>
            <a:r>
              <a:rPr lang="ko-KR" altLang="en-US" dirty="0" smtClean="0">
                <a:sym typeface="Wingdings" pitchFamily="2" charset="2"/>
              </a:rPr>
              <a:t>개방 혹은 </a:t>
            </a:r>
            <a:r>
              <a:rPr lang="en-US" altLang="ko-KR" dirty="0" smtClean="0">
                <a:sym typeface="Wingdings" pitchFamily="2" charset="2"/>
              </a:rPr>
              <a:t>C, D </a:t>
            </a:r>
            <a:r>
              <a:rPr lang="ko-KR" altLang="en-US" dirty="0" smtClean="0">
                <a:sym typeface="Wingdings" pitchFamily="2" charset="2"/>
              </a:rPr>
              <a:t>개방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436096" y="1556792"/>
            <a:ext cx="3384376" cy="3578914"/>
            <a:chOff x="5436096" y="1556792"/>
            <a:chExt cx="3384376" cy="357891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1556792"/>
              <a:ext cx="2750286" cy="3528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436096" y="4797152"/>
              <a:ext cx="338437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latin typeface="+mn-ea"/>
                  <a:ea typeface="+mn-ea"/>
                </a:rPr>
                <a:t>[ H-</a:t>
              </a:r>
              <a:r>
                <a:rPr lang="ko-KR" altLang="en-US" sz="1600" dirty="0" smtClean="0">
                  <a:latin typeface="+mn-ea"/>
                  <a:ea typeface="+mn-ea"/>
                </a:rPr>
                <a:t>브리지 회로와 스위치</a:t>
              </a:r>
              <a:r>
                <a:rPr lang="en-US" altLang="ko-KR" sz="1600" dirty="0" smtClean="0">
                  <a:latin typeface="+mn-ea"/>
                  <a:ea typeface="+mn-ea"/>
                </a:rPr>
                <a:t>]</a:t>
              </a:r>
              <a:endParaRPr lang="ko-KR" altLang="en-US" sz="1600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소형 모터 구동을 위한 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 회로</a:t>
            </a:r>
            <a:endParaRPr lang="en-US" altLang="ko-KR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52251" y="35741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2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en-US" altLang="ko-KR" sz="2100" dirty="0" smtClean="0"/>
              <a:t>H-</a:t>
            </a:r>
            <a:r>
              <a:rPr lang="ko-KR" altLang="en-US" sz="2100" dirty="0" smtClean="0"/>
              <a:t>브리지 회로를 이용한 소형 </a:t>
            </a:r>
            <a:r>
              <a:rPr lang="en-US" altLang="ko-KR" sz="2100" dirty="0" smtClean="0"/>
              <a:t>DC </a:t>
            </a:r>
            <a:r>
              <a:rPr lang="ko-KR" altLang="en-US" sz="2100" dirty="0" smtClean="0"/>
              <a:t>모터 정</a:t>
            </a:r>
            <a:r>
              <a:rPr lang="en-US" altLang="ko-KR" sz="2100" dirty="0" smtClean="0"/>
              <a:t>·</a:t>
            </a:r>
            <a:r>
              <a:rPr lang="ko-KR" altLang="en-US" sz="2100" dirty="0" smtClean="0"/>
              <a:t>역 회전</a:t>
            </a:r>
            <a:endParaRPr lang="ko-KR" altLang="en-US" sz="21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5976664" cy="414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1547664" y="5929535"/>
            <a:ext cx="4752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[ H-</a:t>
            </a:r>
            <a:r>
              <a:rPr lang="ko-KR" altLang="en-US" sz="1400" dirty="0" smtClean="0">
                <a:latin typeface="+mn-ea"/>
                <a:ea typeface="+mn-ea"/>
              </a:rPr>
              <a:t>브리지 회로를 이용한 </a:t>
            </a:r>
            <a:r>
              <a:rPr lang="en-US" altLang="ko-KR" sz="1400" dirty="0" smtClean="0">
                <a:latin typeface="+mn-ea"/>
                <a:ea typeface="+mn-ea"/>
              </a:rPr>
              <a:t>DC </a:t>
            </a:r>
            <a:r>
              <a:rPr lang="ko-KR" altLang="en-US" sz="1400" dirty="0" smtClean="0">
                <a:latin typeface="+mn-ea"/>
                <a:ea typeface="+mn-ea"/>
              </a:rPr>
              <a:t>모터 정</a:t>
            </a:r>
            <a:r>
              <a:rPr lang="en-US" altLang="ko-KR" sz="1400" dirty="0" smtClean="0">
                <a:latin typeface="+mn-ea"/>
                <a:ea typeface="+mn-ea"/>
              </a:rPr>
              <a:t>·</a:t>
            </a:r>
            <a:r>
              <a:rPr lang="ko-KR" altLang="en-US" sz="1400" dirty="0" smtClean="0">
                <a:latin typeface="+mn-ea"/>
                <a:ea typeface="+mn-ea"/>
              </a:rPr>
              <a:t>역방향 제어 회로 </a:t>
            </a:r>
            <a:r>
              <a:rPr lang="en-US" altLang="ko-KR" sz="1400" dirty="0" smtClean="0">
                <a:latin typeface="+mn-ea"/>
                <a:ea typeface="+mn-ea"/>
              </a:rPr>
              <a:t>]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2"/>
            <a:r>
              <a:rPr lang="ko-KR" altLang="en-US" dirty="0" smtClean="0"/>
              <a:t>베이스 </a:t>
            </a:r>
            <a:r>
              <a:rPr lang="ko-KR" altLang="en-US" dirty="0" err="1" smtClean="0"/>
              <a:t>저항값이</a:t>
            </a:r>
            <a:r>
              <a:rPr lang="ko-KR" altLang="en-US" dirty="0" smtClean="0"/>
              <a:t> </a:t>
            </a:r>
            <a:r>
              <a:rPr lang="el-GR" altLang="ko-KR" dirty="0" smtClean="0"/>
              <a:t>470[Ω]</a:t>
            </a:r>
            <a:r>
              <a:rPr lang="ko-KR" altLang="en-US" dirty="0" smtClean="0"/>
              <a:t>일 때</a:t>
            </a:r>
            <a:endParaRPr lang="en-US" altLang="ko-KR" dirty="0" smtClean="0"/>
          </a:p>
          <a:p>
            <a:pPr lvl="3">
              <a:buNone/>
            </a:pPr>
            <a:endParaRPr lang="en-US" altLang="ko-KR" dirty="0" smtClean="0"/>
          </a:p>
          <a:p>
            <a:pPr lvl="3">
              <a:buNone/>
            </a:pPr>
            <a:endParaRPr lang="en-US" altLang="ko-KR" dirty="0" smtClean="0"/>
          </a:p>
          <a:p>
            <a:pPr lvl="3">
              <a:buNone/>
            </a:pPr>
            <a:r>
              <a:rPr lang="en-US" altLang="ko-KR" dirty="0" smtClean="0"/>
              <a:t> </a:t>
            </a:r>
          </a:p>
          <a:p>
            <a:pPr lvl="3"/>
            <a:r>
              <a:rPr lang="en-US" altLang="ko-KR" dirty="0" smtClean="0"/>
              <a:t> </a:t>
            </a:r>
            <a:r>
              <a:rPr lang="ko-KR" altLang="en-US" dirty="0" smtClean="0"/>
              <a:t>직류 전류 이득을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이라 가정해도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450[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까지 구동할 수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2"/>
            <a:r>
              <a:rPr lang="en-US" altLang="ko-KR" dirty="0" smtClean="0"/>
              <a:t>DC </a:t>
            </a:r>
            <a:r>
              <a:rPr lang="ko-KR" altLang="en-US" dirty="0" smtClean="0"/>
              <a:t>모터 양단에 걸리는 전압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4.6[V], 450[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범위의 소형 또는 마이크로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모터를 구동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52251" y="35741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2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en-US" altLang="ko-KR" sz="2100" dirty="0" smtClean="0"/>
              <a:t>H-</a:t>
            </a:r>
            <a:r>
              <a:rPr lang="ko-KR" altLang="en-US" sz="2100" dirty="0" smtClean="0"/>
              <a:t>브리지 회로를 이용한 소형 </a:t>
            </a:r>
            <a:r>
              <a:rPr lang="en-US" altLang="ko-KR" sz="2100" dirty="0" smtClean="0"/>
              <a:t>DC </a:t>
            </a:r>
            <a:r>
              <a:rPr lang="ko-KR" altLang="en-US" sz="2100" dirty="0" smtClean="0"/>
              <a:t>모터 정</a:t>
            </a:r>
            <a:r>
              <a:rPr lang="en-US" altLang="ko-KR" sz="2100" dirty="0" smtClean="0"/>
              <a:t>·</a:t>
            </a:r>
            <a:r>
              <a:rPr lang="ko-KR" altLang="en-US" sz="2100" dirty="0" smtClean="0"/>
              <a:t>역 회전</a:t>
            </a:r>
            <a:endParaRPr lang="ko-KR" altLang="en-US" sz="21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628800"/>
            <a:ext cx="375318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634" y="4011877"/>
            <a:ext cx="7020099" cy="48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2"/>
            <a:r>
              <a:rPr lang="en-US" altLang="ko-KR" dirty="0" smtClean="0"/>
              <a:t>DC </a:t>
            </a:r>
            <a:r>
              <a:rPr lang="ko-KR" altLang="en-US" dirty="0" smtClean="0"/>
              <a:t>모터 </a:t>
            </a:r>
            <a:r>
              <a:rPr lang="ko-KR" altLang="en-US" dirty="0" err="1" smtClean="0"/>
              <a:t>정회전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역회전을 위한 디지털 전압레벨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5-21]</a:t>
            </a:r>
            <a:r>
              <a:rPr lang="ko-KR" altLang="en-US" dirty="0" smtClean="0"/>
              <a:t>회로의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 회전을 위한 </a:t>
            </a:r>
            <a:r>
              <a:rPr lang="en-US" altLang="ko-KR" dirty="0" smtClean="0"/>
              <a:t>A, B, C, D </a:t>
            </a:r>
            <a:r>
              <a:rPr lang="ko-KR" altLang="en-US" dirty="0" smtClean="0"/>
              <a:t>입력 신호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52251" y="35741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2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en-US" altLang="ko-KR" sz="2100" dirty="0" smtClean="0"/>
              <a:t>H-</a:t>
            </a:r>
            <a:r>
              <a:rPr lang="ko-KR" altLang="en-US" sz="2100" dirty="0" smtClean="0"/>
              <a:t>브리지 회로를 이용한 소형 </a:t>
            </a:r>
            <a:r>
              <a:rPr lang="en-US" altLang="ko-KR" sz="2100" dirty="0" smtClean="0"/>
              <a:t>DC </a:t>
            </a:r>
            <a:r>
              <a:rPr lang="ko-KR" altLang="en-US" sz="2100" dirty="0" smtClean="0"/>
              <a:t>모터 정</a:t>
            </a:r>
            <a:r>
              <a:rPr lang="en-US" altLang="ko-KR" sz="2100" dirty="0" smtClean="0"/>
              <a:t>·</a:t>
            </a:r>
            <a:r>
              <a:rPr lang="ko-KR" altLang="en-US" sz="2100" dirty="0" smtClean="0"/>
              <a:t>역 회전</a:t>
            </a:r>
            <a:endParaRPr lang="ko-KR" altLang="en-US" sz="21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72815"/>
            <a:ext cx="779229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579495"/>
            <a:ext cx="7829699" cy="173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289620" y="3768829"/>
            <a:ext cx="813690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AC, BD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디지털 전압레벨을 동일하게 하면 간소화된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H-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브리지 회로</a:t>
            </a:r>
            <a:endParaRPr kumimoji="0"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그림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5-22]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회로의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DC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모터 회전을 위한 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AC, BD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맑은 고딕"/>
                <a:ea typeface="맑은 고딕"/>
              </a:rPr>
              <a:t>입력 신호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디지털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는 왜 많이 사용될까</a:t>
            </a:r>
            <a:r>
              <a:rPr lang="en-US" altLang="ko-KR" dirty="0" smtClean="0"/>
              <a:t>?</a:t>
            </a:r>
            <a:endParaRPr lang="en-US" altLang="ko-KR" dirty="0" err="1" smtClean="0"/>
          </a:p>
          <a:p>
            <a:pPr lvl="2"/>
            <a:r>
              <a:rPr lang="ko-KR" altLang="en-US" dirty="0" smtClean="0"/>
              <a:t>사람은 의사 선택을 하기 위해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 논리 형태</a:t>
            </a:r>
            <a:r>
              <a:rPr lang="en-US" altLang="ko-KR" dirty="0" smtClean="0"/>
              <a:t>(0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1, True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False, </a:t>
            </a:r>
            <a:br>
              <a:rPr lang="en-US" altLang="ko-KR" dirty="0" smtClean="0"/>
            </a:br>
            <a:r>
              <a:rPr lang="en-US" altLang="ko-KR" dirty="0" smtClean="0"/>
              <a:t>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OFF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행동을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생활 장치에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 동작을 요구한다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날이 저물어 어두워지면</a:t>
            </a:r>
            <a:r>
              <a:rPr lang="en-US" altLang="ko-KR" dirty="0" smtClean="0"/>
              <a:t>?</a:t>
            </a:r>
          </a:p>
          <a:p>
            <a:pPr lvl="4"/>
            <a:r>
              <a:rPr lang="ko-KR" altLang="en-US" dirty="0" smtClean="0"/>
              <a:t>스위치를 눌러 방의 불을 켜는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라면 요리를 하려면</a:t>
            </a:r>
            <a:r>
              <a:rPr lang="en-US" altLang="ko-KR" dirty="0" smtClean="0"/>
              <a:t>?</a:t>
            </a:r>
          </a:p>
          <a:p>
            <a:pPr lvl="4"/>
            <a:r>
              <a:rPr lang="ko-KR" altLang="en-US" dirty="0" smtClean="0"/>
              <a:t>가스레인지의 스위치를 돌려 가스에 불이 붙게 한다</a:t>
            </a:r>
            <a:r>
              <a:rPr lang="en-US" altLang="ko-KR" dirty="0" smtClean="0"/>
              <a:t>.</a:t>
            </a:r>
          </a:p>
          <a:p>
            <a:pPr lvl="4"/>
            <a:r>
              <a:rPr lang="ko-KR" altLang="en-US" dirty="0" smtClean="0"/>
              <a:t>요리가 완성되면 가스를 차단시켜 불이 꺼지게 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엘리베이터를 타려면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4"/>
            <a:endParaRPr lang="ko-KR" altLang="en-US" dirty="0" smtClean="0"/>
          </a:p>
          <a:p>
            <a:pPr lvl="1"/>
            <a:r>
              <a:rPr lang="en-US" altLang="ko-KR" dirty="0" smtClean="0"/>
              <a:t>ATmega128</a:t>
            </a:r>
            <a:r>
              <a:rPr lang="ko-KR" altLang="en-US" dirty="0" smtClean="0"/>
              <a:t> 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저전력 논리 입출력 장치와 직접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직접 구동이 어려운 장치와는 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핀에 트랜지스터 등을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연결하여 간접 구동</a:t>
            </a:r>
            <a:endParaRPr lang="en-US" altLang="ko-KR" dirty="0" smtClean="0"/>
          </a:p>
          <a:p>
            <a:pPr lvl="4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94511"/>
            <a:ext cx="5904656" cy="4077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2"/>
            <a:r>
              <a:rPr lang="ko-KR" altLang="en-US" dirty="0" smtClean="0"/>
              <a:t>소형 모터를 위한 간소화된 회로</a:t>
            </a:r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5463515"/>
            <a:ext cx="91440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9420" lvl="3" eaLnBrk="0" latinLnBrk="0" hangingPunct="0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</a:rPr>
              <a:t> 주의사항</a:t>
            </a:r>
            <a:endParaRPr kumimoji="0" lang="en-US" altLang="ko-KR" sz="1600" dirty="0" smtClean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439420" lvl="3" eaLnBrk="0" latinLnBrk="0" hangingPunct="0">
              <a:spcBef>
                <a:spcPts val="300"/>
              </a:spcBef>
              <a:spcAft>
                <a:spcPts val="600"/>
              </a:spcAft>
            </a:pP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</a:rPr>
              <a:t>   전원을 연결하고 </a:t>
            </a:r>
            <a:r>
              <a:rPr kumimoji="0" lang="en-US" altLang="ko-KR" sz="1600" dirty="0" smtClean="0">
                <a:solidFill>
                  <a:srgbClr val="FF0000"/>
                </a:solidFill>
                <a:latin typeface="맑은 고딕"/>
                <a:ea typeface="맑은 고딕"/>
              </a:rPr>
              <a:t>AC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</a:rPr>
              <a:t>혹은 </a:t>
            </a:r>
            <a:r>
              <a:rPr kumimoji="0" lang="en-US" altLang="ko-KR" sz="1600" dirty="0" smtClean="0">
                <a:solidFill>
                  <a:srgbClr val="FF0000"/>
                </a:solidFill>
                <a:latin typeface="맑은 고딕"/>
                <a:ea typeface="맑은 고딕"/>
              </a:rPr>
              <a:t>BD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</a:rPr>
              <a:t>신호를 개방시키면 안 됨</a:t>
            </a:r>
            <a:endParaRPr kumimoji="0" lang="en-US" altLang="ko-KR" sz="1600" dirty="0" smtClean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530225" lvl="3" indent="-255588" eaLnBrk="0" latinLnBrk="0" hangingPunct="0">
              <a:spcBef>
                <a:spcPts val="300"/>
              </a:spcBef>
              <a:spcAft>
                <a:spcPts val="600"/>
              </a:spcAft>
            </a:pP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     </a:t>
            </a:r>
            <a:r>
              <a:rPr kumimoji="0" lang="en-US" altLang="ko-KR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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트랜지스터가 모두 </a:t>
            </a:r>
            <a:r>
              <a:rPr kumimoji="0" lang="en-US" altLang="ko-KR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ON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되어 </a:t>
            </a:r>
            <a:r>
              <a:rPr kumimoji="0" lang="ko-KR" altLang="en-US" sz="1600" dirty="0" err="1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쇼트된다</a:t>
            </a:r>
            <a:r>
              <a:rPr kumimoji="0" lang="en-US" altLang="ko-KR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. AC, BD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는 </a:t>
            </a:r>
            <a:r>
              <a:rPr kumimoji="0" lang="en-US" altLang="ko-KR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HIGH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혹은 </a:t>
            </a:r>
            <a:r>
              <a:rPr kumimoji="0" lang="en-US" altLang="ko-KR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LOW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맑은 고딕"/>
                <a:ea typeface="맑은 고딕"/>
                <a:sym typeface="Wingdings" pitchFamily="2" charset="2"/>
              </a:rPr>
              <a:t>가 항상 인가되어야 함</a:t>
            </a:r>
            <a:endParaRPr lang="ko-KR" altLang="en-US" sz="1600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52251" y="35741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2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09 </a:t>
            </a:r>
            <a:r>
              <a:rPr lang="en-US" altLang="ko-KR" sz="2100" dirty="0" smtClean="0"/>
              <a:t>H-</a:t>
            </a:r>
            <a:r>
              <a:rPr lang="ko-KR" altLang="en-US" sz="2100" dirty="0" smtClean="0"/>
              <a:t>브리지 회로를 이용한 소형 </a:t>
            </a:r>
            <a:r>
              <a:rPr lang="en-US" altLang="ko-KR" sz="2100" dirty="0" smtClean="0"/>
              <a:t>DC </a:t>
            </a:r>
            <a:r>
              <a:rPr lang="ko-KR" altLang="en-US" sz="2100" dirty="0" smtClean="0"/>
              <a:t>모터 정</a:t>
            </a:r>
            <a:r>
              <a:rPr lang="en-US" altLang="ko-KR" sz="2100" dirty="0" smtClean="0"/>
              <a:t>·</a:t>
            </a:r>
            <a:r>
              <a:rPr lang="ko-KR" altLang="en-US" sz="2100" dirty="0" smtClean="0"/>
              <a:t>역 회전</a:t>
            </a:r>
            <a:endParaRPr lang="ko-KR" alt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2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en-US" altLang="ko-KR" sz="2100" dirty="0" smtClean="0">
                <a:solidFill>
                  <a:prstClr val="white"/>
                </a:solidFill>
              </a:rPr>
              <a:t>H-</a:t>
            </a:r>
            <a:r>
              <a:rPr lang="ko-KR" altLang="en-US" sz="2100" dirty="0" smtClean="0">
                <a:solidFill>
                  <a:prstClr val="white"/>
                </a:solidFill>
              </a:rPr>
              <a:t>브리지 회로를 이용한 소형 </a:t>
            </a:r>
            <a:r>
              <a:rPr lang="en-US" altLang="ko-KR" sz="2100" dirty="0" smtClean="0">
                <a:solidFill>
                  <a:prstClr val="white"/>
                </a:solidFill>
              </a:rPr>
              <a:t>DC </a:t>
            </a:r>
            <a:r>
              <a:rPr lang="ko-KR" altLang="en-US" sz="2100" dirty="0" smtClean="0">
                <a:solidFill>
                  <a:prstClr val="white"/>
                </a:solidFill>
              </a:rPr>
              <a:t>모터 정</a:t>
            </a:r>
            <a:r>
              <a:rPr lang="en-US" altLang="ko-KR" sz="2100" dirty="0" smtClean="0">
                <a:solidFill>
                  <a:prstClr val="white"/>
                </a:solidFill>
              </a:rPr>
              <a:t>·</a:t>
            </a:r>
            <a:r>
              <a:rPr lang="ko-KR" altLang="en-US" sz="2100" dirty="0" smtClean="0">
                <a:solidFill>
                  <a:prstClr val="white"/>
                </a:solidFill>
              </a:rPr>
              <a:t>역회전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606730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목적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트랜지스터를 이용한 </a:t>
            </a:r>
            <a:r>
              <a:rPr lang="en-US" altLang="ko-KR" dirty="0" smtClean="0"/>
              <a:t>H-</a:t>
            </a:r>
            <a:r>
              <a:rPr lang="ko-KR" altLang="en-US" dirty="0" smtClean="0"/>
              <a:t>브리지 회로 동작을 구현하여 확인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시간 지연 함수를 이용한 </a:t>
            </a:r>
            <a:r>
              <a:rPr lang="ko-KR" altLang="en-US" dirty="0" err="1" smtClean="0"/>
              <a:t>스위칭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기능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H-</a:t>
            </a:r>
            <a:r>
              <a:rPr lang="ko-KR" altLang="en-US" dirty="0" smtClean="0"/>
              <a:t>브리지 회로의 정</a:t>
            </a:r>
            <a:r>
              <a:rPr lang="en-US" altLang="ko-KR" dirty="0" smtClean="0"/>
              <a:t>·</a:t>
            </a:r>
            <a:r>
              <a:rPr lang="ko-KR" altLang="en-US" dirty="0" smtClean="0"/>
              <a:t>역회전을 </a:t>
            </a:r>
            <a:r>
              <a:rPr lang="ko-KR" altLang="en-US" dirty="0" err="1" smtClean="0"/>
              <a:t>디바운싱</a:t>
            </a:r>
            <a:r>
              <a:rPr lang="ko-KR" altLang="en-US" dirty="0" smtClean="0"/>
              <a:t> 스위치로 제어하는 프로그래밍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한 개의 스위치로 정지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정회전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역회전 동작</a:t>
            </a:r>
            <a:endParaRPr lang="en-US" altLang="ko-KR" dirty="0" smtClean="0"/>
          </a:p>
          <a:p>
            <a:pPr lvl="3"/>
            <a:r>
              <a:rPr lang="en-US" altLang="ko-KR" sz="1600" dirty="0" smtClean="0"/>
              <a:t>DC </a:t>
            </a:r>
            <a:r>
              <a:rPr lang="ko-KR" altLang="en-US" sz="1600" dirty="0" smtClean="0"/>
              <a:t>모터 정</a:t>
            </a:r>
            <a:r>
              <a:rPr lang="en-US" altLang="ko-KR" sz="1600" dirty="0" smtClean="0"/>
              <a:t>·</a:t>
            </a:r>
            <a:r>
              <a:rPr lang="ko-KR" altLang="en-US" sz="1600" dirty="0" smtClean="0"/>
              <a:t>역회전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공통 </a:t>
            </a:r>
            <a:r>
              <a:rPr lang="ko-KR" altLang="en-US" sz="1600" dirty="0" err="1" smtClean="0"/>
              <a:t>캐소드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7-</a:t>
            </a:r>
            <a:r>
              <a:rPr lang="ko-KR" altLang="en-US" sz="1600" dirty="0" smtClean="0"/>
              <a:t>세그먼트 </a:t>
            </a:r>
            <a:r>
              <a:rPr lang="en-US" altLang="ko-KR" sz="1600" dirty="0" smtClean="0"/>
              <a:t>LED </a:t>
            </a:r>
            <a:r>
              <a:rPr lang="ko-KR" altLang="en-US" sz="1600" dirty="0" smtClean="0"/>
              <a:t>디스플레이 결합 회로</a:t>
            </a:r>
            <a:r>
              <a:rPr lang="en-US" altLang="ko-KR" sz="1600" dirty="0" smtClean="0"/>
              <a:t>([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5-21])</a:t>
            </a:r>
            <a:endParaRPr lang="ko-KR" altLang="en-US" sz="1600" dirty="0" smtClean="0"/>
          </a:p>
          <a:p>
            <a:pPr lvl="3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501008"/>
            <a:ext cx="799336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en-US" altLang="ko-KR" sz="2200" dirty="0" smtClean="0">
                <a:solidFill>
                  <a:prstClr val="white"/>
                </a:solidFill>
              </a:rPr>
              <a:t>H-</a:t>
            </a:r>
            <a:r>
              <a:rPr lang="ko-KR" altLang="en-US" sz="2200" dirty="0" smtClean="0">
                <a:solidFill>
                  <a:prstClr val="white"/>
                </a:solidFill>
              </a:rPr>
              <a:t>브리지 회로를 이용한 소형 </a:t>
            </a:r>
            <a:r>
              <a:rPr lang="en-US" altLang="ko-KR" sz="2200" dirty="0" smtClean="0">
                <a:solidFill>
                  <a:prstClr val="white"/>
                </a:solidFill>
              </a:rPr>
              <a:t>DC </a:t>
            </a:r>
            <a:r>
              <a:rPr lang="ko-KR" altLang="en-US" sz="2200" dirty="0" smtClean="0">
                <a:solidFill>
                  <a:prstClr val="white"/>
                </a:solidFill>
              </a:rPr>
              <a:t>모터 정</a:t>
            </a:r>
            <a:r>
              <a:rPr lang="en-US" altLang="ko-KR" sz="2200" dirty="0" smtClean="0">
                <a:solidFill>
                  <a:prstClr val="white"/>
                </a:solidFill>
              </a:rPr>
              <a:t>·</a:t>
            </a:r>
            <a:r>
              <a:rPr lang="ko-KR" altLang="en-US" sz="2200" dirty="0" smtClean="0">
                <a:solidFill>
                  <a:prstClr val="white"/>
                </a:solidFill>
              </a:rPr>
              <a:t>역회전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실험 절차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모터 연결 신호 레이블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3384376" cy="127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4716017" y="1465734"/>
            <a:ext cx="4248471" cy="1973330"/>
            <a:chOff x="395536" y="3342435"/>
            <a:chExt cx="4248471" cy="1973330"/>
          </a:xfrm>
        </p:grpSpPr>
        <p:pic>
          <p:nvPicPr>
            <p:cNvPr id="286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3789040"/>
              <a:ext cx="3888431" cy="152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395536" y="3342435"/>
              <a:ext cx="22320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74638" lvl="2" indent="-274638" eaLnBrk="0" latinLnBrk="0" hangingPunct="0">
                <a:spcBef>
                  <a:spcPts val="600"/>
                </a:spcBef>
                <a:spcAft>
                  <a:spcPts val="300"/>
                </a:spcAft>
                <a:buClr>
                  <a:srgbClr val="1D4940"/>
                </a:buClr>
                <a:buFont typeface="Wingdings" pitchFamily="2" charset="2"/>
                <a:buChar char="Ø"/>
              </a:pPr>
              <a:r>
                <a:rPr kumimoji="0" lang="ko-KR" altLang="en-US" sz="1800" dirty="0" smtClean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rPr>
                <a:t>모터 동작 레이블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11560" y="4351437"/>
            <a:ext cx="6048672" cy="1957883"/>
            <a:chOff x="611560" y="2615896"/>
            <a:chExt cx="7877175" cy="2678491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1560" y="2636912"/>
              <a:ext cx="7877175" cy="265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4649222" y="2615896"/>
              <a:ext cx="35798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// number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에 대한 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의 자리가 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일 때</a:t>
              </a:r>
              <a:endParaRPr lang="ko-KR" altLang="en-US" sz="16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16781" y="3504231"/>
              <a:ext cx="35798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// number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에 대한 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의 자리가 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일 때</a:t>
              </a:r>
              <a:endParaRPr lang="ko-KR" altLang="en-US" sz="16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44008" y="4309278"/>
              <a:ext cx="3671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// number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에 대한 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의 자리가 기타 값</a:t>
              </a:r>
              <a:endParaRPr lang="ko-KR" altLang="en-US" sz="16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99145" y="38517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638" lvl="2" indent="-274638" eaLnBrk="0" latinLnBrk="0" hangingPunct="0">
              <a:spcBef>
                <a:spcPts val="600"/>
              </a:spcBef>
              <a:spcAft>
                <a:spcPts val="300"/>
              </a:spcAft>
              <a:buClr>
                <a:srgbClr val="1D4940"/>
              </a:buClr>
              <a:buFont typeface="Wingdings" pitchFamily="2" charset="2"/>
              <a:buChar char="Ø"/>
            </a:pP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모터 </a:t>
            </a:r>
            <a:r>
              <a:rPr kumimoji="0" lang="ko-KR" altLang="en-US" sz="18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정회전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역회전</a:t>
            </a:r>
            <a:r>
              <a:rPr kumimoji="0"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kumimoji="0"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정지 명령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en-US" altLang="ko-KR" sz="2200" dirty="0" smtClean="0">
                <a:solidFill>
                  <a:prstClr val="white"/>
                </a:solidFill>
              </a:rPr>
              <a:t>H-</a:t>
            </a:r>
            <a:r>
              <a:rPr lang="ko-KR" altLang="en-US" sz="2200" dirty="0" smtClean="0">
                <a:solidFill>
                  <a:prstClr val="white"/>
                </a:solidFill>
              </a:rPr>
              <a:t>브리지 회로를 이용한 소형 </a:t>
            </a:r>
            <a:r>
              <a:rPr lang="en-US" altLang="ko-KR" sz="2200" dirty="0" smtClean="0">
                <a:solidFill>
                  <a:prstClr val="white"/>
                </a:solidFill>
              </a:rPr>
              <a:t>DC </a:t>
            </a:r>
            <a:r>
              <a:rPr lang="ko-KR" altLang="en-US" sz="2200" dirty="0" smtClean="0">
                <a:solidFill>
                  <a:prstClr val="white"/>
                </a:solidFill>
              </a:rPr>
              <a:t>모터 정</a:t>
            </a:r>
            <a:r>
              <a:rPr lang="en-US" altLang="ko-KR" sz="2200" dirty="0" smtClean="0">
                <a:solidFill>
                  <a:prstClr val="white"/>
                </a:solidFill>
              </a:rPr>
              <a:t>·</a:t>
            </a:r>
            <a:r>
              <a:rPr lang="ko-KR" altLang="en-US" sz="2200" dirty="0" smtClean="0">
                <a:solidFill>
                  <a:prstClr val="white"/>
                </a:solidFill>
              </a:rPr>
              <a:t>역회전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값과 모터의 회전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H-</a:t>
            </a:r>
            <a:r>
              <a:rPr lang="ko-KR" altLang="en-US" dirty="0" smtClean="0"/>
              <a:t>브리지 회로를 이용한 </a:t>
            </a:r>
            <a:r>
              <a:rPr lang="en-US" altLang="ko-KR" dirty="0" smtClean="0"/>
              <a:t>DC </a:t>
            </a:r>
            <a:r>
              <a:rPr lang="ko-KR" altLang="en-US" dirty="0" smtClean="0"/>
              <a:t>모터의 회전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916832"/>
            <a:ext cx="793493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39255"/>
            <a:ext cx="6838950" cy="4010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2251" y="-13447"/>
            <a:ext cx="8091749" cy="584947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10 </a:t>
            </a:r>
            <a:r>
              <a:rPr lang="en-US" altLang="ko-KR" sz="2200" dirty="0" smtClean="0">
                <a:solidFill>
                  <a:prstClr val="white"/>
                </a:solidFill>
              </a:rPr>
              <a:t>H-</a:t>
            </a:r>
            <a:r>
              <a:rPr lang="ko-KR" altLang="en-US" sz="2200" dirty="0" smtClean="0">
                <a:solidFill>
                  <a:prstClr val="white"/>
                </a:solidFill>
              </a:rPr>
              <a:t>브리지 회로를 이용한 소형 </a:t>
            </a:r>
            <a:r>
              <a:rPr lang="en-US" altLang="ko-KR" sz="2200" dirty="0" smtClean="0">
                <a:solidFill>
                  <a:prstClr val="white"/>
                </a:solidFill>
              </a:rPr>
              <a:t>DC </a:t>
            </a:r>
            <a:r>
              <a:rPr lang="ko-KR" altLang="en-US" sz="2200" dirty="0" smtClean="0">
                <a:solidFill>
                  <a:prstClr val="white"/>
                </a:solidFill>
              </a:rPr>
              <a:t>모터 정</a:t>
            </a:r>
            <a:r>
              <a:rPr lang="en-US" altLang="ko-KR" sz="2200" dirty="0" smtClean="0">
                <a:solidFill>
                  <a:prstClr val="white"/>
                </a:solidFill>
              </a:rPr>
              <a:t>·</a:t>
            </a:r>
            <a:r>
              <a:rPr lang="ko-KR" altLang="en-US" sz="2200" dirty="0" smtClean="0">
                <a:solidFill>
                  <a:prstClr val="white"/>
                </a:solidFill>
              </a:rPr>
              <a:t>역회전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실험 </a:t>
            </a:r>
            <a:r>
              <a:rPr lang="en-US" altLang="ko-KR" dirty="0" smtClean="0">
                <a:solidFill>
                  <a:srgbClr val="0070C0"/>
                </a:solidFill>
              </a:rPr>
              <a:t>5-10 H-</a:t>
            </a:r>
            <a:r>
              <a:rPr lang="ko-KR" altLang="en-US" dirty="0" smtClean="0">
                <a:solidFill>
                  <a:srgbClr val="0070C0"/>
                </a:solidFill>
              </a:rPr>
              <a:t>브리지 회로를 이용한 소형 </a:t>
            </a:r>
            <a:r>
              <a:rPr lang="en-US" altLang="ko-KR" dirty="0" smtClean="0">
                <a:solidFill>
                  <a:srgbClr val="0070C0"/>
                </a:solidFill>
              </a:rPr>
              <a:t>DC </a:t>
            </a:r>
            <a:r>
              <a:rPr lang="ko-KR" altLang="en-US" dirty="0" smtClean="0">
                <a:solidFill>
                  <a:srgbClr val="0070C0"/>
                </a:solidFill>
              </a:rPr>
              <a:t>모터 정</a:t>
            </a:r>
            <a:r>
              <a:rPr lang="en-US" altLang="ko-KR" dirty="0" smtClean="0">
                <a:solidFill>
                  <a:srgbClr val="0070C0"/>
                </a:solidFill>
                <a:latin typeface="맑은 고딕"/>
                <a:ea typeface="맑은 고딕"/>
              </a:rPr>
              <a:t>•</a:t>
            </a:r>
            <a:r>
              <a:rPr lang="ko-KR" altLang="en-US" dirty="0" smtClean="0">
                <a:solidFill>
                  <a:srgbClr val="0070C0"/>
                </a:solidFill>
              </a:rPr>
              <a:t>역회전</a:t>
            </a:r>
          </a:p>
          <a:p>
            <a:pPr lvl="2">
              <a:buNone/>
              <a:defRPr/>
            </a:pPr>
            <a:r>
              <a:rPr lang="en-US" altLang="ko-KR" dirty="0" smtClean="0">
                <a:solidFill>
                  <a:srgbClr val="C00000"/>
                </a:solidFill>
              </a:rPr>
              <a:t>     </a:t>
            </a:r>
            <a:r>
              <a:rPr lang="en-US" altLang="ko-KR" b="1" dirty="0" smtClean="0">
                <a:solidFill>
                  <a:srgbClr val="C00000"/>
                </a:solidFill>
              </a:rPr>
              <a:t>(video.zip </a:t>
            </a:r>
            <a:r>
              <a:rPr lang="ko-KR" altLang="en-US" b="1" dirty="0" smtClean="0">
                <a:solidFill>
                  <a:srgbClr val="C00000"/>
                </a:solidFill>
              </a:rPr>
              <a:t>참고</a:t>
            </a:r>
            <a:r>
              <a:rPr lang="en-US" altLang="ko-KR" b="1" dirty="0" smtClean="0">
                <a:solidFill>
                  <a:srgbClr val="C00000"/>
                </a:solidFill>
              </a:rPr>
              <a:t> / 5-10)</a:t>
            </a:r>
            <a:endParaRPr lang="ko-KR" altLang="en-US" b="1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14546" y="4286256"/>
            <a:ext cx="5929354" cy="785819"/>
          </a:xfrm>
          <a:prstGeom prst="rect">
            <a:avLst/>
          </a:prstGeo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80899" name="내용 개체 틀 3"/>
          <p:cNvSpPr>
            <a:spLocks noGrp="1"/>
          </p:cNvSpPr>
          <p:nvPr>
            <p:ph sz="quarter" idx="10"/>
          </p:nvPr>
        </p:nvSpPr>
        <p:spPr bwMode="auto">
          <a:xfrm>
            <a:off x="1519238" y="5133975"/>
            <a:ext cx="6715125" cy="500063"/>
          </a:xfrm>
          <a:noFill/>
          <a:ln>
            <a:miter lim="800000"/>
            <a:headEnd/>
            <a:tailEnd/>
          </a:ln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IT </a:t>
            </a:r>
            <a:r>
              <a:rPr lang="en-US" altLang="ko-KR" dirty="0" err="1" smtClean="0"/>
              <a:t>CookBook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마이크로컨트롤러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AVR ATmega128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포트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개씩 구성된 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</a:t>
            </a:r>
            <a:r>
              <a:rPr lang="ko-KR" altLang="en-US" dirty="0" smtClean="0"/>
              <a:t>포트</a:t>
            </a:r>
            <a:r>
              <a:rPr lang="en-US" altLang="ko-KR" dirty="0" smtClean="0"/>
              <a:t>, B</a:t>
            </a:r>
            <a:r>
              <a:rPr lang="ko-KR" altLang="en-US" dirty="0" smtClean="0"/>
              <a:t>포트</a:t>
            </a:r>
            <a:r>
              <a:rPr lang="en-US" altLang="ko-KR" dirty="0" smtClean="0"/>
              <a:t>, C</a:t>
            </a:r>
            <a:r>
              <a:rPr lang="ko-KR" altLang="en-US" dirty="0" smtClean="0"/>
              <a:t>포트</a:t>
            </a:r>
            <a:r>
              <a:rPr lang="en-US" altLang="ko-KR" dirty="0" smtClean="0"/>
              <a:t>, D</a:t>
            </a:r>
            <a:r>
              <a:rPr lang="ko-KR" altLang="en-US" dirty="0" smtClean="0"/>
              <a:t>포트</a:t>
            </a:r>
            <a:r>
              <a:rPr lang="en-US" altLang="ko-KR" dirty="0" smtClean="0"/>
              <a:t>, E</a:t>
            </a:r>
            <a:r>
              <a:rPr lang="ko-KR" altLang="en-US" dirty="0" smtClean="0"/>
              <a:t>포트</a:t>
            </a:r>
            <a:r>
              <a:rPr lang="en-US" altLang="ko-KR" dirty="0" smtClean="0"/>
              <a:t>, F</a:t>
            </a:r>
            <a:r>
              <a:rPr lang="ko-KR" altLang="en-US" dirty="0" smtClean="0"/>
              <a:t>포트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53</a:t>
            </a:r>
            <a:r>
              <a:rPr lang="ko-KR" altLang="en-US" dirty="0" smtClean="0"/>
              <a:t>개 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1"/>
            <a:r>
              <a:rPr lang="ko-KR" altLang="en-US" dirty="0" smtClean="0"/>
              <a:t>디지털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핀 입출력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DDRx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PORTx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PINx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</a:t>
            </a:r>
          </a:p>
          <a:p>
            <a:pPr lvl="2"/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08104" y="6145559"/>
            <a:ext cx="2659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[ </a:t>
            </a:r>
            <a:r>
              <a:rPr lang="ko-KR" altLang="en-US" sz="1400" dirty="0" smtClean="0">
                <a:latin typeface="+mn-ea"/>
                <a:ea typeface="+mn-ea"/>
              </a:rPr>
              <a:t>디지털 </a:t>
            </a:r>
            <a:r>
              <a:rPr lang="en-US" altLang="ko-KR" sz="1400" dirty="0" smtClean="0">
                <a:latin typeface="+mn-ea"/>
                <a:ea typeface="+mn-ea"/>
              </a:rPr>
              <a:t>I/O</a:t>
            </a:r>
            <a:r>
              <a:rPr lang="ko-KR" altLang="en-US" sz="1400" dirty="0" smtClean="0">
                <a:latin typeface="+mn-ea"/>
                <a:ea typeface="+mn-ea"/>
              </a:rPr>
              <a:t>를 위한 레지스터 </a:t>
            </a:r>
            <a:r>
              <a:rPr lang="en-US" altLang="ko-KR" sz="1400" dirty="0" smtClean="0">
                <a:latin typeface="+mn-ea"/>
                <a:ea typeface="+mn-ea"/>
              </a:rPr>
              <a:t>]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3435" y="2348880"/>
            <a:ext cx="4817037" cy="364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논리값을 디지털 전압레벨로 출력</a:t>
            </a:r>
            <a:endParaRPr lang="en-US" altLang="ko-KR" dirty="0" smtClean="0"/>
          </a:p>
          <a:p>
            <a:pPr lvl="3"/>
            <a:r>
              <a:rPr lang="ko-KR" altLang="ko-KR" dirty="0" smtClean="0">
                <a:latin typeface="MS Mincho"/>
              </a:rPr>
              <a:t>➊</a:t>
            </a:r>
            <a:r>
              <a:rPr lang="en-US" altLang="ko-KR" dirty="0" smtClean="0">
                <a:latin typeface="MS Mincho"/>
              </a:rPr>
              <a:t> </a:t>
            </a:r>
            <a:r>
              <a:rPr lang="en-US" altLang="ko-KR" b="1" dirty="0" err="1" smtClean="0"/>
              <a:t>DDRx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레지스터의 출력 핀에 해당되는 </a:t>
            </a:r>
            <a:r>
              <a:rPr lang="en-US" altLang="ko-KR" b="1" dirty="0" err="1" smtClean="0"/>
              <a:t>Pxn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위치 </a:t>
            </a:r>
            <a:r>
              <a:rPr lang="ko-KR" altLang="en-US" b="1" dirty="0" err="1" smtClean="0"/>
              <a:t>비트값을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로 기록</a:t>
            </a:r>
            <a:endParaRPr lang="en-US" altLang="ko-KR" b="1" dirty="0" smtClean="0">
              <a:latin typeface="MS Mincho"/>
            </a:endParaRPr>
          </a:p>
          <a:p>
            <a:pPr lvl="3"/>
            <a:r>
              <a:rPr lang="ko-KR" altLang="ko-KR" dirty="0" smtClean="0">
                <a:latin typeface="MS Mincho"/>
              </a:rPr>
              <a:t>➋</a:t>
            </a:r>
            <a:r>
              <a:rPr lang="en-US" altLang="ko-KR" dirty="0" smtClean="0">
                <a:latin typeface="MS Mincho"/>
              </a:rPr>
              <a:t> </a:t>
            </a:r>
            <a:r>
              <a:rPr lang="en-US" altLang="ko-KR" b="1" dirty="0" err="1" smtClean="0"/>
              <a:t>PORTx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레지스터의 출력 핀에 해당되는 </a:t>
            </a:r>
            <a:r>
              <a:rPr lang="en-US" altLang="ko-KR" b="1" dirty="0" err="1" smtClean="0"/>
              <a:t>Pxn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위치의 </a:t>
            </a:r>
            <a:r>
              <a:rPr lang="ko-KR" altLang="en-US" b="1" dirty="0" err="1" smtClean="0"/>
              <a:t>비트값을</a:t>
            </a:r>
            <a:r>
              <a:rPr lang="ko-KR" altLang="en-US" b="1" dirty="0" smtClean="0"/>
              <a:t> 기록</a:t>
            </a:r>
            <a:endParaRPr lang="en-US" altLang="ko-KR" b="1" dirty="0" smtClean="0"/>
          </a:p>
          <a:p>
            <a:pPr lvl="4"/>
            <a:r>
              <a:rPr lang="en-US" altLang="ko-KR" dirty="0" smtClean="0"/>
              <a:t>HIGH </a:t>
            </a:r>
            <a:r>
              <a:rPr lang="ko-KR" altLang="en-US" dirty="0" smtClean="0"/>
              <a:t>전압레벨 출력 </a:t>
            </a:r>
            <a:r>
              <a:rPr lang="en-US" altLang="ko-KR" dirty="0" smtClean="0"/>
              <a:t>: 1 </a:t>
            </a:r>
            <a:r>
              <a:rPr lang="ko-KR" altLang="en-US" dirty="0" smtClean="0"/>
              <a:t>값 기록</a:t>
            </a:r>
            <a:endParaRPr lang="en-US" altLang="ko-KR" dirty="0" smtClean="0"/>
          </a:p>
          <a:p>
            <a:pPr lvl="4"/>
            <a:r>
              <a:rPr lang="en-US" altLang="ko-KR" dirty="0" smtClean="0"/>
              <a:t>LOW </a:t>
            </a:r>
            <a:r>
              <a:rPr lang="ko-KR" altLang="en-US" dirty="0" smtClean="0"/>
              <a:t>전압레벨 출력 </a:t>
            </a:r>
            <a:r>
              <a:rPr lang="en-US" altLang="ko-KR" dirty="0" smtClean="0"/>
              <a:t>: 0 </a:t>
            </a:r>
            <a:r>
              <a:rPr lang="ko-KR" altLang="en-US" dirty="0" smtClean="0"/>
              <a:t>값 기록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lvl="3"/>
            <a:r>
              <a:rPr lang="ko-KR" altLang="en-US" dirty="0" smtClean="0"/>
              <a:t>새로운 값이 갱신될 때까지는 디지털 전압레벨 유지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PORTx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레지스터를 읽으면 기록한 값이 읽힘</a:t>
            </a:r>
          </a:p>
          <a:p>
            <a:pPr lvl="1"/>
            <a:r>
              <a:rPr lang="ko-KR" altLang="en-US" dirty="0" smtClean="0"/>
              <a:t>디지털 전압레벨을 논리값으로 입력</a:t>
            </a:r>
            <a:endParaRPr lang="en-US" altLang="ko-KR" dirty="0" smtClean="0"/>
          </a:p>
          <a:p>
            <a:pPr lvl="3"/>
            <a:r>
              <a:rPr lang="ko-KR" altLang="ko-KR" dirty="0" smtClean="0">
                <a:latin typeface="MS Mincho"/>
              </a:rPr>
              <a:t>➊</a:t>
            </a:r>
            <a:r>
              <a:rPr lang="en-US" altLang="ko-KR" dirty="0" smtClean="0">
                <a:latin typeface="MS Mincho"/>
              </a:rPr>
              <a:t> </a:t>
            </a:r>
            <a:r>
              <a:rPr lang="en-US" altLang="ko-KR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DDRx</a:t>
            </a:r>
            <a:r>
              <a:rPr lang="en-US" altLang="ko-KR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레지스터의 입력 핀 </a:t>
            </a:r>
            <a:r>
              <a:rPr lang="en-US" altLang="ko-KR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Pxn</a:t>
            </a:r>
            <a:r>
              <a:rPr lang="en-US" altLang="ko-KR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위치의 </a:t>
            </a:r>
            <a:r>
              <a:rPr lang="ko-KR" altLang="en-US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비트값을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0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으로 만듦</a:t>
            </a:r>
            <a:endParaRPr lang="en-US" altLang="ko-KR" dirty="0" smtClean="0"/>
          </a:p>
          <a:p>
            <a:pPr lvl="3"/>
            <a:r>
              <a:rPr lang="ko-KR" altLang="ko-KR" dirty="0" smtClean="0">
                <a:latin typeface="MS Mincho"/>
              </a:rPr>
              <a:t>➋</a:t>
            </a:r>
            <a:r>
              <a:rPr lang="en-US" altLang="ko-KR" dirty="0" smtClean="0">
                <a:latin typeface="MS Mincho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입력 핀에 내부저항 연결 여부 결정</a:t>
            </a:r>
            <a:endParaRPr lang="en-US" altLang="ko-KR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lvl="4"/>
            <a:r>
              <a:rPr lang="ko-KR" altLang="en-US" dirty="0" smtClean="0">
                <a:solidFill>
                  <a:prstClr val="black"/>
                </a:solidFill>
              </a:rPr>
              <a:t>내부저항을 연결 있음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en-US" altLang="ko-KR" dirty="0" err="1" smtClean="0">
                <a:solidFill>
                  <a:prstClr val="black"/>
                </a:solidFill>
              </a:rPr>
              <a:t>PORTx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레지스터의 </a:t>
            </a:r>
            <a:r>
              <a:rPr lang="en-US" altLang="ko-KR" dirty="0" err="1" smtClean="0">
                <a:solidFill>
                  <a:prstClr val="black"/>
                </a:solidFill>
              </a:rPr>
              <a:t>Pxn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위치에 </a:t>
            </a:r>
            <a:r>
              <a:rPr lang="ko-KR" altLang="en-US" dirty="0" err="1" smtClean="0">
                <a:solidFill>
                  <a:prstClr val="black"/>
                </a:solidFill>
              </a:rPr>
              <a:t>비트값을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 기록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4"/>
            <a:r>
              <a:rPr lang="ko-KR" altLang="en-US" dirty="0" smtClean="0">
                <a:solidFill>
                  <a:prstClr val="black"/>
                </a:solidFill>
              </a:rPr>
              <a:t>내부저항을 연결 없음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en-US" altLang="ko-KR" dirty="0" err="1" smtClean="0">
                <a:solidFill>
                  <a:prstClr val="black"/>
                </a:solidFill>
              </a:rPr>
              <a:t>PORTx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레지스터의 </a:t>
            </a:r>
            <a:r>
              <a:rPr lang="en-US" altLang="ko-KR" dirty="0" err="1" smtClean="0">
                <a:solidFill>
                  <a:prstClr val="black"/>
                </a:solidFill>
              </a:rPr>
              <a:t>Pxn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위치에 </a:t>
            </a:r>
            <a:r>
              <a:rPr lang="ko-KR" altLang="en-US" dirty="0" err="1" smtClean="0">
                <a:solidFill>
                  <a:prstClr val="black"/>
                </a:solidFill>
              </a:rPr>
              <a:t>비트값을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0</a:t>
            </a:r>
            <a:r>
              <a:rPr lang="ko-KR" altLang="en-US" dirty="0" smtClean="0">
                <a:solidFill>
                  <a:prstClr val="black"/>
                </a:solidFill>
              </a:rPr>
              <a:t> 기록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endParaRPr lang="en-US" altLang="ko-KR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lvl="3"/>
            <a:r>
              <a:rPr lang="ko-KR" altLang="ko-KR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➌</a:t>
            </a:r>
            <a:r>
              <a:rPr lang="en-US" altLang="ko-KR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PINX 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레지스터의 입력 핀에 해당되는 </a:t>
            </a:r>
            <a:r>
              <a:rPr lang="en-US" altLang="ko-KR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Pxn</a:t>
            </a:r>
            <a:r>
              <a:rPr lang="en-US" altLang="ko-KR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위치의 </a:t>
            </a:r>
            <a:r>
              <a:rPr lang="ko-KR" altLang="en-US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비트값을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읽으면</a:t>
            </a:r>
            <a:r>
              <a:rPr lang="en-US" altLang="ko-KR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</a:p>
          <a:p>
            <a:pPr lvl="3">
              <a:buNone/>
            </a:pPr>
            <a:r>
              <a:rPr lang="en-US" altLang="ko-KR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그 순간 </a:t>
            </a:r>
            <a:r>
              <a:rPr lang="en-US" altLang="ko-KR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Pxn</a:t>
            </a:r>
            <a:r>
              <a:rPr lang="en-US" altLang="ko-KR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핀의 디지털 전압레벨이 논리값으로 읽힘</a:t>
            </a:r>
            <a:endParaRPr lang="en-US" altLang="ko-KR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err="1" smtClean="0"/>
              <a:t>풀업</a:t>
            </a:r>
            <a:r>
              <a:rPr lang="ko-KR" altLang="en-US" dirty="0" smtClean="0"/>
              <a:t> 저항 연결 스위치 입력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누르면 </a:t>
            </a:r>
            <a:r>
              <a:rPr lang="en-US" altLang="ko-KR" dirty="0" smtClean="0"/>
              <a:t>0</a:t>
            </a:r>
          </a:p>
          <a:p>
            <a:pPr lvl="2"/>
            <a:r>
              <a:rPr lang="ko-KR" altLang="en-US" dirty="0" smtClean="0"/>
              <a:t>누르지 않으면 </a:t>
            </a:r>
            <a:r>
              <a:rPr lang="en-US" altLang="ko-KR" dirty="0" smtClean="0"/>
              <a:t>1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PINxn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디지털 입력 핀에 </a:t>
            </a:r>
            <a:r>
              <a:rPr lang="ko-KR" altLang="en-US" dirty="0" err="1" smtClean="0"/>
              <a:t>풀업</a:t>
            </a:r>
            <a:r>
              <a:rPr lang="ko-KR" altLang="en-US" dirty="0" smtClean="0"/>
              <a:t> 저항이 연결 설정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SFIOR </a:t>
            </a:r>
            <a:r>
              <a:rPr lang="ko-KR" altLang="en-US" dirty="0" smtClean="0"/>
              <a:t>레지스터의 </a:t>
            </a:r>
            <a:r>
              <a:rPr lang="en-US" altLang="ko-KR" dirty="0" smtClean="0"/>
              <a:t>PUD 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전원 </a:t>
            </a:r>
            <a:r>
              <a:rPr lang="en-US" altLang="ko-KR" dirty="0" smtClean="0"/>
              <a:t>ON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0)</a:t>
            </a:r>
          </a:p>
          <a:p>
            <a:pPr lvl="2"/>
            <a:r>
              <a:rPr lang="en-US" altLang="ko-KR" dirty="0" err="1" smtClean="0"/>
              <a:t>DDRx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err="1" smtClean="0"/>
              <a:t>DDxn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전원 </a:t>
            </a:r>
            <a:r>
              <a:rPr lang="en-US" altLang="ko-KR" dirty="0" smtClean="0"/>
              <a:t>ON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0)</a:t>
            </a:r>
          </a:p>
          <a:p>
            <a:pPr lvl="2"/>
            <a:r>
              <a:rPr lang="en-US" altLang="ko-KR" dirty="0" err="1" smtClean="0"/>
              <a:t>PORTx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레지스터의 </a:t>
            </a:r>
            <a:r>
              <a:rPr lang="en-US" altLang="ko-KR" dirty="0" err="1" smtClean="0"/>
              <a:t>PORTxn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전원 </a:t>
            </a:r>
            <a:r>
              <a:rPr lang="en-US" altLang="ko-KR" dirty="0" smtClean="0"/>
              <a:t>ON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0)</a:t>
            </a:r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77228"/>
            <a:ext cx="4176464" cy="196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01 </a:t>
            </a:r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디지털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핀을 이용한 직접 및 간접 구동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직접 구동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일반적으로 </a:t>
            </a:r>
            <a:r>
              <a:rPr lang="en-US" altLang="ko-KR" dirty="0" err="1" smtClean="0"/>
              <a:t>Vcc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20[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이하의 전류가 요구되는 외부 장치는 </a:t>
            </a:r>
            <a:r>
              <a:rPr lang="en-US" altLang="ko-KR" dirty="0" smtClean="0"/>
              <a:t>ATmega128</a:t>
            </a:r>
            <a:r>
              <a:rPr lang="ko-KR" altLang="en-US" dirty="0" smtClean="0"/>
              <a:t>로 직접 구동할 수 있음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구동하는 개수를 고려하여 </a:t>
            </a:r>
            <a:r>
              <a:rPr lang="en-US" altLang="ko-KR" dirty="0" smtClean="0"/>
              <a:t>ATmega128</a:t>
            </a:r>
            <a:r>
              <a:rPr lang="ko-KR" altLang="en-US" dirty="0" smtClean="0"/>
              <a:t>에 정격을 초과하는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과부하가 발생하지 않도록 주의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ko-KR" altLang="en-US" dirty="0" smtClean="0"/>
              <a:t>간접 구동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직접 구동이 어려울 때는 간접 구동 방법을 선택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보통 트랜지스터로 전류의 양을 크게 하여 다른 소자를 구동</a:t>
            </a:r>
          </a:p>
          <a:p>
            <a:pPr lvl="3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429000"/>
            <a:ext cx="6218116" cy="943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864096" y="31668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[ </a:t>
            </a:r>
            <a:r>
              <a:rPr lang="ko-KR" altLang="en-US" sz="1200" dirty="0" smtClean="0">
                <a:latin typeface="+mn-ea"/>
                <a:ea typeface="+mn-ea"/>
              </a:rPr>
              <a:t>디지털 </a:t>
            </a:r>
            <a:r>
              <a:rPr lang="en-US" altLang="ko-KR" sz="1200" dirty="0" smtClean="0">
                <a:latin typeface="+mn-ea"/>
                <a:ea typeface="+mn-ea"/>
              </a:rPr>
              <a:t>I/O </a:t>
            </a:r>
            <a:r>
              <a:rPr lang="ko-KR" altLang="en-US" sz="1200" dirty="0" smtClean="0">
                <a:latin typeface="+mn-ea"/>
                <a:ea typeface="+mn-ea"/>
              </a:rPr>
              <a:t>인터페이스의 정격전류 </a:t>
            </a:r>
            <a:r>
              <a:rPr lang="en-US" altLang="ko-KR" sz="1200" dirty="0" smtClean="0">
                <a:latin typeface="+mn-ea"/>
                <a:ea typeface="+mn-ea"/>
              </a:rPr>
              <a:t>]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5750" y="1000125"/>
            <a:ext cx="8318698" cy="5500688"/>
          </a:xfrm>
        </p:spPr>
        <p:txBody>
          <a:bodyPr/>
          <a:lstStyle/>
          <a:p>
            <a:pPr lvl="1"/>
            <a:r>
              <a:rPr lang="ko-KR" altLang="en-US" dirty="0" smtClean="0"/>
              <a:t>사전 지식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7-</a:t>
            </a:r>
            <a:r>
              <a:rPr lang="ko-KR" altLang="en-US" dirty="0" smtClean="0"/>
              <a:t>세그먼트 </a:t>
            </a:r>
            <a:r>
              <a:rPr lang="en-US" altLang="ko-KR" dirty="0" smtClean="0"/>
              <a:t>LED</a:t>
            </a:r>
          </a:p>
          <a:p>
            <a:pPr lvl="3"/>
            <a:r>
              <a:rPr lang="en-US" altLang="ko-KR" dirty="0" smtClean="0"/>
              <a:t>8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연결되어 점을 포함한 숫자를 디스플레이하기에 적합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공통 </a:t>
            </a:r>
            <a:r>
              <a:rPr lang="ko-KR" altLang="en-US" dirty="0" err="1" smtClean="0"/>
              <a:t>캐소드</a:t>
            </a:r>
            <a:r>
              <a:rPr lang="ko-KR" altLang="en-US" dirty="0" smtClean="0"/>
              <a:t> 또는 공통 </a:t>
            </a:r>
            <a:r>
              <a:rPr lang="ko-KR" altLang="en-US" dirty="0" err="1" smtClean="0"/>
              <a:t>애노드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보통 </a:t>
            </a:r>
            <a:r>
              <a:rPr lang="en-US" altLang="ko-KR" dirty="0" smtClean="0"/>
              <a:t>10[</a:t>
            </a:r>
            <a:r>
              <a:rPr lang="en-US" altLang="ko-KR" dirty="0" err="1" smtClean="0"/>
              <a:t>mA</a:t>
            </a:r>
            <a:r>
              <a:rPr lang="en-US" altLang="ko-KR" dirty="0" smtClean="0"/>
              <a:t>] </a:t>
            </a:r>
            <a:r>
              <a:rPr lang="ko-KR" altLang="en-US" dirty="0" smtClean="0"/>
              <a:t>전류가 흐를 때 </a:t>
            </a:r>
            <a:r>
              <a:rPr lang="en-US" altLang="ko-KR" dirty="0" smtClean="0"/>
              <a:t>1</a:t>
            </a:r>
            <a:r>
              <a:rPr lang="ko-KR" altLang="en-US" dirty="0" smtClean="0"/>
              <a:t>∼</a:t>
            </a:r>
            <a:r>
              <a:rPr lang="en-US" altLang="ko-KR" dirty="0" smtClean="0"/>
              <a:t>2[</a:t>
            </a:r>
            <a:r>
              <a:rPr lang="en-US" altLang="ko-KR" dirty="0" err="1" smtClean="0"/>
              <a:t>mcd</a:t>
            </a:r>
            <a:r>
              <a:rPr lang="en-US" altLang="ko-KR" dirty="0" smtClean="0"/>
              <a:t>] </a:t>
            </a:r>
            <a:r>
              <a:rPr lang="ko-KR" altLang="en-US" dirty="0" smtClean="0"/>
              <a:t>밝기를 방출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2[V] </a:t>
            </a:r>
            <a:r>
              <a:rPr lang="ko-KR" altLang="en-US" dirty="0" smtClean="0"/>
              <a:t>전압강하</a:t>
            </a:r>
          </a:p>
          <a:p>
            <a:pPr lvl="2"/>
            <a:endParaRPr lang="ko-KR" altLang="en-US" dirty="0" smtClean="0"/>
          </a:p>
          <a:p>
            <a:pPr lvl="3">
              <a:defRPr/>
            </a:pPr>
            <a:endParaRPr lang="ko-KR" altLang="en-US" dirty="0" smtClean="0"/>
          </a:p>
        </p:txBody>
      </p:sp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340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79912" y="1052736"/>
            <a:ext cx="8750746" cy="5500688"/>
          </a:xfrm>
          <a:prstGeom prst="rect">
            <a:avLst/>
          </a:prstGeom>
        </p:spPr>
        <p:txBody>
          <a:bodyPr/>
          <a:lstStyle/>
          <a:p>
            <a:pPr marL="806450" marR="0" lvl="4" indent="-2682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052251" y="7818"/>
            <a:ext cx="8091749" cy="584947"/>
          </a:xfrm>
        </p:spPr>
        <p:txBody>
          <a:bodyPr>
            <a:noAutofit/>
          </a:bodyPr>
          <a:lstStyle/>
          <a:p>
            <a:r>
              <a:rPr lang="en-US" altLang="ko-KR" sz="2300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Section 02 </a:t>
            </a:r>
            <a:r>
              <a:rPr lang="ko-KR" altLang="en-US" sz="2300" dirty="0" smtClean="0"/>
              <a:t>디지털 </a:t>
            </a:r>
            <a:r>
              <a:rPr lang="en-US" altLang="ko-KR" sz="2300" dirty="0" smtClean="0"/>
              <a:t>I/O </a:t>
            </a:r>
            <a:r>
              <a:rPr lang="ko-KR" altLang="en-US" sz="2300" dirty="0" smtClean="0"/>
              <a:t>핀을 이용한 </a:t>
            </a:r>
            <a:r>
              <a:rPr lang="en-US" altLang="ko-KR" sz="2300" dirty="0" smtClean="0"/>
              <a:t>7-</a:t>
            </a:r>
            <a:r>
              <a:rPr lang="ko-KR" altLang="en-US" sz="2300" dirty="0" smtClean="0"/>
              <a:t>세그먼트 </a:t>
            </a:r>
            <a:r>
              <a:rPr lang="en-US" altLang="ko-KR" sz="2300" dirty="0" smtClean="0"/>
              <a:t>LED </a:t>
            </a:r>
            <a:r>
              <a:rPr lang="ko-KR" altLang="en-US" sz="2300" dirty="0" smtClean="0"/>
              <a:t>구동                </a:t>
            </a:r>
            <a:r>
              <a:rPr lang="en-US" altLang="ko-KR" sz="2300" dirty="0" smtClean="0"/>
              <a:t/>
            </a:r>
            <a:br>
              <a:rPr lang="en-US" altLang="ko-KR" sz="2300" dirty="0" smtClean="0"/>
            </a:br>
            <a:endParaRPr lang="ko-KR" altLang="en-US" sz="23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104" y="3102047"/>
            <a:ext cx="6156176" cy="169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3203848" y="5085184"/>
            <a:ext cx="2101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+mn-ea"/>
                <a:ea typeface="+mn-ea"/>
              </a:rPr>
              <a:t>[ 7-</a:t>
            </a:r>
            <a:r>
              <a:rPr lang="ko-KR" altLang="en-US" sz="1400" dirty="0" smtClean="0">
                <a:latin typeface="+mn-ea"/>
                <a:ea typeface="+mn-ea"/>
              </a:rPr>
              <a:t>세그먼트 </a:t>
            </a:r>
            <a:r>
              <a:rPr lang="en-US" altLang="ko-KR" sz="1400" dirty="0" smtClean="0">
                <a:latin typeface="+mn-ea"/>
                <a:ea typeface="+mn-ea"/>
              </a:rPr>
              <a:t>LED </a:t>
            </a:r>
            <a:r>
              <a:rPr lang="ko-KR" altLang="en-US" sz="1400" dirty="0" smtClean="0">
                <a:latin typeface="+mn-ea"/>
                <a:ea typeface="+mn-ea"/>
              </a:rPr>
              <a:t>구조 </a:t>
            </a:r>
            <a:r>
              <a:rPr lang="en-US" altLang="ko-KR" sz="1400" dirty="0" smtClean="0">
                <a:latin typeface="+mn-ea"/>
                <a:ea typeface="+mn-ea"/>
              </a:rPr>
              <a:t>]</a:t>
            </a:r>
            <a:endParaRPr lang="ko-KR" alt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13467</TotalTime>
  <Words>1805</Words>
  <Application>Microsoft Office PowerPoint</Application>
  <PresentationFormat>화면 슬라이드 쇼(4:3)</PresentationFormat>
  <Paragraphs>350</Paragraphs>
  <Slides>45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47" baseType="lpstr">
      <vt:lpstr>1_한빛마스터</vt:lpstr>
      <vt:lpstr>디자인 사용자 지정</vt:lpstr>
      <vt:lpstr> ATmega128 디지털 I/O의 활용</vt:lpstr>
      <vt:lpstr>학습목표</vt:lpstr>
      <vt:lpstr>목 차</vt:lpstr>
      <vt:lpstr>Section 01 디지털 I/O 개요</vt:lpstr>
      <vt:lpstr>Section 01 디지털 I/O 개요</vt:lpstr>
      <vt:lpstr>Section 01 디지털 I/O 개요</vt:lpstr>
      <vt:lpstr>Section 01 디지털 I/O 개요</vt:lpstr>
      <vt:lpstr>Section 01 디지털 I/O 개요</vt:lpstr>
      <vt:lpstr>Section 02 디지털 I/O 핀을 이용한 7-세그먼트 LED 구동                 </vt:lpstr>
      <vt:lpstr>Section 02 디지털 I/O 핀을 이용한 7-세그먼트 LED 구동                 </vt:lpstr>
      <vt:lpstr>Section 02 디지털 I/O 핀을 이용한 7-세그먼트 LED 구동                 </vt:lpstr>
      <vt:lpstr>Section 02 디지털 I/O 핀을 이용한 7-세그먼트 LED 구동                 </vt:lpstr>
      <vt:lpstr>Section 02 디지털 I/O 핀을 이용한 7-세그먼트 LED 구동                 </vt:lpstr>
      <vt:lpstr>Section 02 디지털 I/O 핀을 이용한 7-세그먼트 LED 구동                 </vt:lpstr>
      <vt:lpstr>Section 03 트랜지스터를 이용한 스위칭 동작</vt:lpstr>
      <vt:lpstr>Section 03 트랜지스터를 이용한 스위칭 동작</vt:lpstr>
      <vt:lpstr>Section 03 트랜지스터를 이용한 스위칭 동작</vt:lpstr>
      <vt:lpstr>Section 03 트랜지스터를 이용한 스위칭 동작</vt:lpstr>
      <vt:lpstr>Section 04 트랜지스터를 이용한 ATmega128                     정격 초과전류 공급</vt:lpstr>
      <vt:lpstr>Section 04 트랜지스터를 이용한 ATmega128                     정격 초과전류 공급</vt:lpstr>
      <vt:lpstr>Section 05 디지털 I/O 핀을 이용한 릴레이 구동</vt:lpstr>
      <vt:lpstr>Section 05 디지털 I/O 핀을 이용한 릴레이 구동</vt:lpstr>
      <vt:lpstr>Section 05 디지털 I/O 핀을 이용한 릴레이 구동</vt:lpstr>
      <vt:lpstr>Section 05 디지털 I/O 핀을 이용한 릴레이 구동</vt:lpstr>
      <vt:lpstr>Section 05 디지털 I/O 핀을 이용한 릴레이 구동</vt:lpstr>
      <vt:lpstr>Section 06 프로세서 연산에 의한 강제 시간 지연</vt:lpstr>
      <vt:lpstr>Section 06 프로세서 연산에 의한 강제 시간 지연</vt:lpstr>
      <vt:lpstr>Section 06 프로세서 연산에 의한 강제 시간 지연</vt:lpstr>
      <vt:lpstr>Section 07 시간 지연 함수를 이용한 1초마다 숫자 증가</vt:lpstr>
      <vt:lpstr>Section 07 시간 지연 함수를 이용한 1초마다 숫자 증가</vt:lpstr>
      <vt:lpstr>Section 07 시간 지연 함수를 이용한 1초마다 숫자 증가</vt:lpstr>
      <vt:lpstr>Section 08 시간 지연 함수를 이용한 스위치 디바운싱</vt:lpstr>
      <vt:lpstr>Section 08 시간 지연 함수를 이용한 스위치 디바운싱</vt:lpstr>
      <vt:lpstr>Section 08 시간 지연 함수를 이용한 스위치 디바운싱</vt:lpstr>
      <vt:lpstr>Section 08 시간 지연 함수를 이용한 스위치 디바운싱</vt:lpstr>
      <vt:lpstr>Section 09 H-브리지 회로를 이용한 소형 DC 모터 정·역 회전</vt:lpstr>
      <vt:lpstr>Section 09 H-브리지 회로를 이용한 소형 DC 모터 정·역 회전</vt:lpstr>
      <vt:lpstr>Section 09 H-브리지 회로를 이용한 소형 DC 모터 정·역 회전</vt:lpstr>
      <vt:lpstr>Section 09 H-브리지 회로를 이용한 소형 DC 모터 정·역 회전</vt:lpstr>
      <vt:lpstr>Section 09 H-브리지 회로를 이용한 소형 DC 모터 정·역 회전</vt:lpstr>
      <vt:lpstr>Section 10 H-브리지 회로를 이용한 소형 DC 모터 정·역회전</vt:lpstr>
      <vt:lpstr>Section 10 H-브리지 회로를 이용한 소형 DC 모터 정·역회전</vt:lpstr>
      <vt:lpstr>Section 10 H-브리지 회로를 이용한 소형 DC 모터 정·역회전</vt:lpstr>
      <vt:lpstr>Section 10 H-브리지 회로를 이용한 소형 DC 모터 정·역회전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JWS</dc:creator>
  <cp:lastModifiedBy>tu</cp:lastModifiedBy>
  <cp:revision>818</cp:revision>
  <dcterms:created xsi:type="dcterms:W3CDTF">1601-01-01T00:00:00Z</dcterms:created>
  <dcterms:modified xsi:type="dcterms:W3CDTF">2012-10-10T03:02:44Z</dcterms:modified>
</cp:coreProperties>
</file>